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7" r:id="rId10"/>
    <p:sldId id="265" r:id="rId11"/>
    <p:sldId id="266" r:id="rId12"/>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lear Sans Regular Bold" panose="02010600030101010101"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00FF"/>
    <a:srgbClr val="EDCDFF"/>
    <a:srgbClr val="00BAFF"/>
    <a:srgbClr val="2086AA"/>
    <a:srgbClr val="2831A2"/>
    <a:srgbClr val="461B49"/>
    <a:srgbClr val="883C84"/>
    <a:srgbClr val="963488"/>
    <a:srgbClr val="1994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58" autoAdjust="0"/>
    <p:restoredTop sz="52073" autoAdjust="0"/>
  </p:normalViewPr>
  <p:slideViewPr>
    <p:cSldViewPr>
      <p:cViewPr varScale="1">
        <p:scale>
          <a:sx n="26" d="100"/>
          <a:sy n="26" d="100"/>
        </p:scale>
        <p:origin x="2054" y="3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2A6B500-8141-4566-A46D-76638E3E21F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834BCE2B-77D6-4FA9-AFBD-05F8266FB934}">
      <dgm:prSet phldrT="[Text]"/>
      <dgm:spPr>
        <a:solidFill>
          <a:srgbClr val="2831A2"/>
        </a:solidFill>
        <a:ln>
          <a:noFill/>
        </a:ln>
      </dgm:spPr>
      <dgm:t>
        <a:bodyPr/>
        <a:lstStyle/>
        <a:p>
          <a:r>
            <a:rPr lang="en-US" dirty="0">
              <a:latin typeface="+mn-lt"/>
              <a:cs typeface="Arial" panose="020B0604020202020204" pitchFamily="34" charset="0"/>
            </a:rPr>
            <a:t>Subject</a:t>
          </a:r>
        </a:p>
      </dgm:t>
    </dgm:pt>
    <dgm:pt modelId="{52C075CF-38AA-4100-8EF2-F9F77B2C7FEE}" type="parTrans" cxnId="{4A08B609-83B4-4F2F-B75E-483F85400190}">
      <dgm:prSet/>
      <dgm:spPr/>
      <dgm:t>
        <a:bodyPr/>
        <a:lstStyle/>
        <a:p>
          <a:endParaRPr lang="en-US">
            <a:latin typeface="+mn-lt"/>
            <a:cs typeface="Arial" panose="020B0604020202020204" pitchFamily="34" charset="0"/>
          </a:endParaRPr>
        </a:p>
      </dgm:t>
    </dgm:pt>
    <dgm:pt modelId="{D6719D52-1D30-45FB-836C-EDC96D23D413}" type="sibTrans" cxnId="{4A08B609-83B4-4F2F-B75E-483F85400190}">
      <dgm:prSet/>
      <dgm:spPr/>
      <dgm:t>
        <a:bodyPr/>
        <a:lstStyle/>
        <a:p>
          <a:endParaRPr lang="en-US">
            <a:latin typeface="+mn-lt"/>
            <a:cs typeface="Arial" panose="020B0604020202020204" pitchFamily="34" charset="0"/>
          </a:endParaRPr>
        </a:p>
      </dgm:t>
    </dgm:pt>
    <dgm:pt modelId="{F83A55D6-5937-45B7-BA1C-A15268D014FD}">
      <dgm:prSet/>
      <dgm:spPr/>
      <dgm:t>
        <a:bodyPr/>
        <a:lstStyle/>
        <a:p>
          <a:r>
            <a:rPr lang="en-US" dirty="0">
              <a:latin typeface="+mn-lt"/>
              <a:cs typeface="Arial" panose="020B0604020202020204" pitchFamily="34" charset="0"/>
            </a:rPr>
            <a:t>3-month pilot with Social Buzz</a:t>
          </a:r>
        </a:p>
      </dgm:t>
    </dgm:pt>
    <dgm:pt modelId="{809246E8-2139-4CB7-913B-B4DF18CA68CE}" type="parTrans" cxnId="{1B4FFF87-603B-46B6-8C2A-EA11060EF824}">
      <dgm:prSet/>
      <dgm:spPr/>
      <dgm:t>
        <a:bodyPr/>
        <a:lstStyle/>
        <a:p>
          <a:endParaRPr lang="en-US">
            <a:latin typeface="+mn-lt"/>
            <a:cs typeface="Arial" panose="020B0604020202020204" pitchFamily="34" charset="0"/>
          </a:endParaRPr>
        </a:p>
      </dgm:t>
    </dgm:pt>
    <dgm:pt modelId="{322493EC-61A1-4EF4-8B1D-82FF9E3BF590}" type="sibTrans" cxnId="{1B4FFF87-603B-46B6-8C2A-EA11060EF824}">
      <dgm:prSet/>
      <dgm:spPr/>
      <dgm:t>
        <a:bodyPr/>
        <a:lstStyle/>
        <a:p>
          <a:endParaRPr lang="en-US">
            <a:latin typeface="+mn-lt"/>
            <a:cs typeface="Arial" panose="020B0604020202020204" pitchFamily="34" charset="0"/>
          </a:endParaRPr>
        </a:p>
      </dgm:t>
    </dgm:pt>
    <dgm:pt modelId="{3E9BB134-689E-4E5C-B22A-82E4DFBBDD60}">
      <dgm:prSet/>
      <dgm:spPr>
        <a:solidFill>
          <a:srgbClr val="2831A2"/>
        </a:solidFill>
        <a:ln>
          <a:noFill/>
        </a:ln>
      </dgm:spPr>
      <dgm:t>
        <a:bodyPr/>
        <a:lstStyle/>
        <a:p>
          <a:r>
            <a:rPr lang="en-US" dirty="0">
              <a:latin typeface="+mn-lt"/>
              <a:cs typeface="Arial" panose="020B0604020202020204" pitchFamily="34" charset="0"/>
            </a:rPr>
            <a:t>Background</a:t>
          </a:r>
        </a:p>
      </dgm:t>
    </dgm:pt>
    <dgm:pt modelId="{BBDF419D-D166-4BD9-AE83-B4D05FEE0597}" type="parTrans" cxnId="{0AE98310-CD89-411B-A771-7FC16EE3B93D}">
      <dgm:prSet/>
      <dgm:spPr/>
      <dgm:t>
        <a:bodyPr/>
        <a:lstStyle/>
        <a:p>
          <a:endParaRPr lang="en-US">
            <a:latin typeface="+mn-lt"/>
            <a:cs typeface="Arial" panose="020B0604020202020204" pitchFamily="34" charset="0"/>
          </a:endParaRPr>
        </a:p>
      </dgm:t>
    </dgm:pt>
    <dgm:pt modelId="{7535C474-1620-4A39-924C-E46508C115B9}" type="sibTrans" cxnId="{0AE98310-CD89-411B-A771-7FC16EE3B93D}">
      <dgm:prSet/>
      <dgm:spPr/>
      <dgm:t>
        <a:bodyPr/>
        <a:lstStyle/>
        <a:p>
          <a:endParaRPr lang="en-US">
            <a:latin typeface="+mn-lt"/>
            <a:cs typeface="Arial" panose="020B0604020202020204" pitchFamily="34" charset="0"/>
          </a:endParaRPr>
        </a:p>
      </dgm:t>
    </dgm:pt>
    <dgm:pt modelId="{EC4F67D9-E1B7-4381-A626-068D6AC44CA3}">
      <dgm:prSet/>
      <dgm:spPr/>
      <dgm:t>
        <a:bodyPr/>
        <a:lstStyle/>
        <a:p>
          <a:r>
            <a:rPr lang="en-US" dirty="0">
              <a:latin typeface="+mn-lt"/>
              <a:cs typeface="Arial" panose="020B0604020202020204" pitchFamily="34" charset="0"/>
            </a:rPr>
            <a:t>Unicorn company that reached huge scale in a short time</a:t>
          </a:r>
        </a:p>
      </dgm:t>
    </dgm:pt>
    <dgm:pt modelId="{23D91BE4-73A0-4287-B6AE-A13D9974180A}" type="parTrans" cxnId="{5009A00B-D879-4AF3-B457-3BA164ACC7FD}">
      <dgm:prSet/>
      <dgm:spPr/>
      <dgm:t>
        <a:bodyPr/>
        <a:lstStyle/>
        <a:p>
          <a:endParaRPr lang="en-US">
            <a:latin typeface="+mn-lt"/>
            <a:cs typeface="Arial" panose="020B0604020202020204" pitchFamily="34" charset="0"/>
          </a:endParaRPr>
        </a:p>
      </dgm:t>
    </dgm:pt>
    <dgm:pt modelId="{18B9CD17-3656-4E95-9D91-8DF6E67B17E4}" type="sibTrans" cxnId="{5009A00B-D879-4AF3-B457-3BA164ACC7FD}">
      <dgm:prSet/>
      <dgm:spPr/>
      <dgm:t>
        <a:bodyPr/>
        <a:lstStyle/>
        <a:p>
          <a:endParaRPr lang="en-US">
            <a:latin typeface="+mn-lt"/>
            <a:cs typeface="Arial" panose="020B0604020202020204" pitchFamily="34" charset="0"/>
          </a:endParaRPr>
        </a:p>
      </dgm:t>
    </dgm:pt>
    <dgm:pt modelId="{32C2C3D9-A5C6-4E7A-8231-8DDA788509E1}">
      <dgm:prSet/>
      <dgm:spPr>
        <a:solidFill>
          <a:srgbClr val="2831A2"/>
        </a:solidFill>
        <a:ln>
          <a:noFill/>
        </a:ln>
      </dgm:spPr>
      <dgm:t>
        <a:bodyPr/>
        <a:lstStyle/>
        <a:p>
          <a:r>
            <a:rPr lang="en-US" dirty="0">
              <a:latin typeface="+mn-lt"/>
              <a:cs typeface="Arial" panose="020B0604020202020204" pitchFamily="34" charset="0"/>
            </a:rPr>
            <a:t>Tasks</a:t>
          </a:r>
        </a:p>
      </dgm:t>
    </dgm:pt>
    <dgm:pt modelId="{DF97083B-B7F2-4CE1-8028-AE5470540C4A}" type="parTrans" cxnId="{501BA6CB-EA79-4B47-93A9-95AAC6E053D6}">
      <dgm:prSet/>
      <dgm:spPr/>
      <dgm:t>
        <a:bodyPr/>
        <a:lstStyle/>
        <a:p>
          <a:endParaRPr lang="en-US">
            <a:latin typeface="+mn-lt"/>
            <a:cs typeface="Arial" panose="020B0604020202020204" pitchFamily="34" charset="0"/>
          </a:endParaRPr>
        </a:p>
      </dgm:t>
    </dgm:pt>
    <dgm:pt modelId="{CECE56DD-CA3D-4345-939B-3326FD470C53}" type="sibTrans" cxnId="{501BA6CB-EA79-4B47-93A9-95AAC6E053D6}">
      <dgm:prSet/>
      <dgm:spPr/>
      <dgm:t>
        <a:bodyPr/>
        <a:lstStyle/>
        <a:p>
          <a:endParaRPr lang="en-US">
            <a:latin typeface="+mn-lt"/>
            <a:cs typeface="Arial" panose="020B0604020202020204" pitchFamily="34" charset="0"/>
          </a:endParaRPr>
        </a:p>
      </dgm:t>
    </dgm:pt>
    <dgm:pt modelId="{C5F9557D-A4D9-49A4-8ACF-9D21FD2ECE12}">
      <dgm:prSet/>
      <dgm:spPr/>
      <dgm:t>
        <a:bodyPr/>
        <a:lstStyle/>
        <a:p>
          <a:r>
            <a:rPr lang="en-US" dirty="0">
              <a:latin typeface="+mn-lt"/>
              <a:cs typeface="Arial" panose="020B0604020202020204" pitchFamily="34" charset="0"/>
            </a:rPr>
            <a:t>Audit of big data practice and sharing best practices and industry expertise</a:t>
          </a:r>
        </a:p>
      </dgm:t>
    </dgm:pt>
    <dgm:pt modelId="{06E1B522-F366-4CD0-8A81-12991A9DDC1D}" type="parTrans" cxnId="{47F6B3F0-D3FD-46E1-A9CB-ADD1EAE54BFC}">
      <dgm:prSet/>
      <dgm:spPr/>
      <dgm:t>
        <a:bodyPr/>
        <a:lstStyle/>
        <a:p>
          <a:endParaRPr lang="en-US">
            <a:latin typeface="+mn-lt"/>
            <a:cs typeface="Arial" panose="020B0604020202020204" pitchFamily="34" charset="0"/>
          </a:endParaRPr>
        </a:p>
      </dgm:t>
    </dgm:pt>
    <dgm:pt modelId="{FB0E199A-0417-4399-972C-EB6E5F33F332}" type="sibTrans" cxnId="{47F6B3F0-D3FD-46E1-A9CB-ADD1EAE54BFC}">
      <dgm:prSet/>
      <dgm:spPr/>
      <dgm:t>
        <a:bodyPr/>
        <a:lstStyle/>
        <a:p>
          <a:endParaRPr lang="en-US">
            <a:latin typeface="+mn-lt"/>
            <a:cs typeface="Arial" panose="020B0604020202020204" pitchFamily="34" charset="0"/>
          </a:endParaRPr>
        </a:p>
      </dgm:t>
    </dgm:pt>
    <dgm:pt modelId="{DBD2D1EC-7207-465A-AF87-B90F3C3BFBB0}">
      <dgm:prSet/>
      <dgm:spPr/>
      <dgm:t>
        <a:bodyPr/>
        <a:lstStyle/>
        <a:p>
          <a:r>
            <a:rPr lang="en-US" dirty="0">
              <a:latin typeface="+mn-lt"/>
              <a:cs typeface="Arial" panose="020B0604020202020204" pitchFamily="34" charset="0"/>
            </a:rPr>
            <a:t>Guiding you through a successful IPO with our deep expertise and knowledge</a:t>
          </a:r>
        </a:p>
      </dgm:t>
    </dgm:pt>
    <dgm:pt modelId="{1831164B-772E-42C9-A50D-929BAD70E992}" type="parTrans" cxnId="{B103B406-C0AA-443E-997A-EAB260D57688}">
      <dgm:prSet/>
      <dgm:spPr/>
      <dgm:t>
        <a:bodyPr/>
        <a:lstStyle/>
        <a:p>
          <a:endParaRPr lang="en-US">
            <a:latin typeface="+mn-lt"/>
            <a:cs typeface="Arial" panose="020B0604020202020204" pitchFamily="34" charset="0"/>
          </a:endParaRPr>
        </a:p>
      </dgm:t>
    </dgm:pt>
    <dgm:pt modelId="{8477C76E-B37B-4633-95F3-14A48A8244C8}" type="sibTrans" cxnId="{B103B406-C0AA-443E-997A-EAB260D57688}">
      <dgm:prSet/>
      <dgm:spPr/>
      <dgm:t>
        <a:bodyPr/>
        <a:lstStyle/>
        <a:p>
          <a:endParaRPr lang="en-US">
            <a:latin typeface="+mn-lt"/>
            <a:cs typeface="Arial" panose="020B0604020202020204" pitchFamily="34" charset="0"/>
          </a:endParaRPr>
        </a:p>
      </dgm:t>
    </dgm:pt>
    <dgm:pt modelId="{9522CDEE-1E91-4B8E-BCD1-0E5A56A3E810}">
      <dgm:prSet/>
      <dgm:spPr/>
      <dgm:t>
        <a:bodyPr/>
        <a:lstStyle/>
        <a:p>
          <a:r>
            <a:rPr lang="en-US" dirty="0">
              <a:latin typeface="+mn-lt"/>
              <a:cs typeface="Arial" panose="020B0604020202020204" pitchFamily="34" charset="0"/>
            </a:rPr>
            <a:t>Find insights in data analysis to conclude the 5 most popular categories of content</a:t>
          </a:r>
        </a:p>
      </dgm:t>
    </dgm:pt>
    <dgm:pt modelId="{3F457196-04FB-4496-A11B-4185A3156405}" type="parTrans" cxnId="{1E8F497B-1E82-46D3-8670-066BDBD6353F}">
      <dgm:prSet/>
      <dgm:spPr/>
      <dgm:t>
        <a:bodyPr/>
        <a:lstStyle/>
        <a:p>
          <a:endParaRPr lang="en-US">
            <a:latin typeface="+mn-lt"/>
            <a:cs typeface="Arial" panose="020B0604020202020204" pitchFamily="34" charset="0"/>
          </a:endParaRPr>
        </a:p>
      </dgm:t>
    </dgm:pt>
    <dgm:pt modelId="{61EBBA0A-5623-49EC-8771-47B1DC27BAB1}" type="sibTrans" cxnId="{1E8F497B-1E82-46D3-8670-066BDBD6353F}">
      <dgm:prSet/>
      <dgm:spPr/>
      <dgm:t>
        <a:bodyPr/>
        <a:lstStyle/>
        <a:p>
          <a:endParaRPr lang="en-US">
            <a:latin typeface="+mn-lt"/>
            <a:cs typeface="Arial" panose="020B0604020202020204" pitchFamily="34" charset="0"/>
          </a:endParaRPr>
        </a:p>
      </dgm:t>
    </dgm:pt>
    <dgm:pt modelId="{E75FF7DF-8CE0-4D17-A020-5D04B7CA6438}" type="pres">
      <dgm:prSet presAssocID="{62A6B500-8141-4566-A46D-76638E3E21FC}" presName="linear" presStyleCnt="0">
        <dgm:presLayoutVars>
          <dgm:animLvl val="lvl"/>
          <dgm:resizeHandles val="exact"/>
        </dgm:presLayoutVars>
      </dgm:prSet>
      <dgm:spPr/>
    </dgm:pt>
    <dgm:pt modelId="{DEE6D655-EE89-4BD7-B111-CBFC1A57DBC4}" type="pres">
      <dgm:prSet presAssocID="{834BCE2B-77D6-4FA9-AFBD-05F8266FB934}" presName="parentText" presStyleLbl="node1" presStyleIdx="0" presStyleCnt="3">
        <dgm:presLayoutVars>
          <dgm:chMax val="0"/>
          <dgm:bulletEnabled val="1"/>
        </dgm:presLayoutVars>
      </dgm:prSet>
      <dgm:spPr/>
    </dgm:pt>
    <dgm:pt modelId="{ECBE2444-06C1-49A4-A31E-58F8C5695DC2}" type="pres">
      <dgm:prSet presAssocID="{834BCE2B-77D6-4FA9-AFBD-05F8266FB934}" presName="childText" presStyleLbl="revTx" presStyleIdx="0" presStyleCnt="3">
        <dgm:presLayoutVars>
          <dgm:bulletEnabled val="1"/>
        </dgm:presLayoutVars>
      </dgm:prSet>
      <dgm:spPr/>
    </dgm:pt>
    <dgm:pt modelId="{F8F86B2C-C406-4BC3-9B84-9DA3805DAFB7}" type="pres">
      <dgm:prSet presAssocID="{3E9BB134-689E-4E5C-B22A-82E4DFBBDD60}" presName="parentText" presStyleLbl="node1" presStyleIdx="1" presStyleCnt="3">
        <dgm:presLayoutVars>
          <dgm:chMax val="0"/>
          <dgm:bulletEnabled val="1"/>
        </dgm:presLayoutVars>
      </dgm:prSet>
      <dgm:spPr/>
    </dgm:pt>
    <dgm:pt modelId="{A3590846-EE81-4F67-9B1F-031069C24202}" type="pres">
      <dgm:prSet presAssocID="{3E9BB134-689E-4E5C-B22A-82E4DFBBDD60}" presName="childText" presStyleLbl="revTx" presStyleIdx="1" presStyleCnt="3">
        <dgm:presLayoutVars>
          <dgm:bulletEnabled val="1"/>
        </dgm:presLayoutVars>
      </dgm:prSet>
      <dgm:spPr/>
    </dgm:pt>
    <dgm:pt modelId="{40AA7623-9CE9-48AD-89D2-A18E69ABC602}" type="pres">
      <dgm:prSet presAssocID="{32C2C3D9-A5C6-4E7A-8231-8DDA788509E1}" presName="parentText" presStyleLbl="node1" presStyleIdx="2" presStyleCnt="3">
        <dgm:presLayoutVars>
          <dgm:chMax val="0"/>
          <dgm:bulletEnabled val="1"/>
        </dgm:presLayoutVars>
      </dgm:prSet>
      <dgm:spPr/>
    </dgm:pt>
    <dgm:pt modelId="{9C4B75B9-DA66-49C0-9098-6782F7795EE2}" type="pres">
      <dgm:prSet presAssocID="{32C2C3D9-A5C6-4E7A-8231-8DDA788509E1}" presName="childText" presStyleLbl="revTx" presStyleIdx="2" presStyleCnt="3">
        <dgm:presLayoutVars>
          <dgm:bulletEnabled val="1"/>
        </dgm:presLayoutVars>
      </dgm:prSet>
      <dgm:spPr/>
    </dgm:pt>
  </dgm:ptLst>
  <dgm:cxnLst>
    <dgm:cxn modelId="{B103B406-C0AA-443E-997A-EAB260D57688}" srcId="{32C2C3D9-A5C6-4E7A-8231-8DDA788509E1}" destId="{DBD2D1EC-7207-465A-AF87-B90F3C3BFBB0}" srcOrd="1" destOrd="0" parTransId="{1831164B-772E-42C9-A50D-929BAD70E992}" sibTransId="{8477C76E-B37B-4633-95F3-14A48A8244C8}"/>
    <dgm:cxn modelId="{4A08B609-83B4-4F2F-B75E-483F85400190}" srcId="{62A6B500-8141-4566-A46D-76638E3E21FC}" destId="{834BCE2B-77D6-4FA9-AFBD-05F8266FB934}" srcOrd="0" destOrd="0" parTransId="{52C075CF-38AA-4100-8EF2-F9F77B2C7FEE}" sibTransId="{D6719D52-1D30-45FB-836C-EDC96D23D413}"/>
    <dgm:cxn modelId="{5009A00B-D879-4AF3-B457-3BA164ACC7FD}" srcId="{3E9BB134-689E-4E5C-B22A-82E4DFBBDD60}" destId="{EC4F67D9-E1B7-4381-A626-068D6AC44CA3}" srcOrd="0" destOrd="0" parTransId="{23D91BE4-73A0-4287-B6AE-A13D9974180A}" sibTransId="{18B9CD17-3656-4E95-9D91-8DF6E67B17E4}"/>
    <dgm:cxn modelId="{BF0C700D-22EA-4F94-B588-759A4E8465E0}" type="presOf" srcId="{EC4F67D9-E1B7-4381-A626-068D6AC44CA3}" destId="{A3590846-EE81-4F67-9B1F-031069C24202}" srcOrd="0" destOrd="0" presId="urn:microsoft.com/office/officeart/2005/8/layout/vList2"/>
    <dgm:cxn modelId="{0AE98310-CD89-411B-A771-7FC16EE3B93D}" srcId="{62A6B500-8141-4566-A46D-76638E3E21FC}" destId="{3E9BB134-689E-4E5C-B22A-82E4DFBBDD60}" srcOrd="1" destOrd="0" parTransId="{BBDF419D-D166-4BD9-AE83-B4D05FEE0597}" sibTransId="{7535C474-1620-4A39-924C-E46508C115B9}"/>
    <dgm:cxn modelId="{0737B71D-41CC-4FB5-9A1E-65BE800E0137}" type="presOf" srcId="{62A6B500-8141-4566-A46D-76638E3E21FC}" destId="{E75FF7DF-8CE0-4D17-A020-5D04B7CA6438}" srcOrd="0" destOrd="0" presId="urn:microsoft.com/office/officeart/2005/8/layout/vList2"/>
    <dgm:cxn modelId="{D7EDDB2A-0B9C-4E51-BE33-D61F5E2C51C5}" type="presOf" srcId="{3E9BB134-689E-4E5C-B22A-82E4DFBBDD60}" destId="{F8F86B2C-C406-4BC3-9B84-9DA3805DAFB7}" srcOrd="0" destOrd="0" presId="urn:microsoft.com/office/officeart/2005/8/layout/vList2"/>
    <dgm:cxn modelId="{40BE9442-02CA-40B3-BF9E-89F887CC3774}" type="presOf" srcId="{32C2C3D9-A5C6-4E7A-8231-8DDA788509E1}" destId="{40AA7623-9CE9-48AD-89D2-A18E69ABC602}" srcOrd="0" destOrd="0" presId="urn:microsoft.com/office/officeart/2005/8/layout/vList2"/>
    <dgm:cxn modelId="{E1D45A47-4C8E-4E11-8EEE-E7B8E304CBD3}" type="presOf" srcId="{9522CDEE-1E91-4B8E-BCD1-0E5A56A3E810}" destId="{9C4B75B9-DA66-49C0-9098-6782F7795EE2}" srcOrd="0" destOrd="2" presId="urn:microsoft.com/office/officeart/2005/8/layout/vList2"/>
    <dgm:cxn modelId="{31A05B6A-2651-4442-AC7C-B3734EAE8C48}" type="presOf" srcId="{DBD2D1EC-7207-465A-AF87-B90F3C3BFBB0}" destId="{9C4B75B9-DA66-49C0-9098-6782F7795EE2}" srcOrd="0" destOrd="1" presId="urn:microsoft.com/office/officeart/2005/8/layout/vList2"/>
    <dgm:cxn modelId="{1E8F497B-1E82-46D3-8670-066BDBD6353F}" srcId="{32C2C3D9-A5C6-4E7A-8231-8DDA788509E1}" destId="{9522CDEE-1E91-4B8E-BCD1-0E5A56A3E810}" srcOrd="2" destOrd="0" parTransId="{3F457196-04FB-4496-A11B-4185A3156405}" sibTransId="{61EBBA0A-5623-49EC-8771-47B1DC27BAB1}"/>
    <dgm:cxn modelId="{1B4FFF87-603B-46B6-8C2A-EA11060EF824}" srcId="{834BCE2B-77D6-4FA9-AFBD-05F8266FB934}" destId="{F83A55D6-5937-45B7-BA1C-A15268D014FD}" srcOrd="0" destOrd="0" parTransId="{809246E8-2139-4CB7-913B-B4DF18CA68CE}" sibTransId="{322493EC-61A1-4EF4-8B1D-82FF9E3BF590}"/>
    <dgm:cxn modelId="{93D85796-9FB1-432A-84E2-9DCA0C6F7181}" type="presOf" srcId="{834BCE2B-77D6-4FA9-AFBD-05F8266FB934}" destId="{DEE6D655-EE89-4BD7-B111-CBFC1A57DBC4}" srcOrd="0" destOrd="0" presId="urn:microsoft.com/office/officeart/2005/8/layout/vList2"/>
    <dgm:cxn modelId="{501BA6CB-EA79-4B47-93A9-95AAC6E053D6}" srcId="{62A6B500-8141-4566-A46D-76638E3E21FC}" destId="{32C2C3D9-A5C6-4E7A-8231-8DDA788509E1}" srcOrd="2" destOrd="0" parTransId="{DF97083B-B7F2-4CE1-8028-AE5470540C4A}" sibTransId="{CECE56DD-CA3D-4345-939B-3326FD470C53}"/>
    <dgm:cxn modelId="{24B4DACB-F2D0-4A26-BEA7-3C6C9E93FAB1}" type="presOf" srcId="{C5F9557D-A4D9-49A4-8ACF-9D21FD2ECE12}" destId="{9C4B75B9-DA66-49C0-9098-6782F7795EE2}" srcOrd="0" destOrd="0" presId="urn:microsoft.com/office/officeart/2005/8/layout/vList2"/>
    <dgm:cxn modelId="{47F6B3F0-D3FD-46E1-A9CB-ADD1EAE54BFC}" srcId="{32C2C3D9-A5C6-4E7A-8231-8DDA788509E1}" destId="{C5F9557D-A4D9-49A4-8ACF-9D21FD2ECE12}" srcOrd="0" destOrd="0" parTransId="{06E1B522-F366-4CD0-8A81-12991A9DDC1D}" sibTransId="{FB0E199A-0417-4399-972C-EB6E5F33F332}"/>
    <dgm:cxn modelId="{F71AAEF7-AEEF-4279-B885-CFABAF5173DF}" type="presOf" srcId="{F83A55D6-5937-45B7-BA1C-A15268D014FD}" destId="{ECBE2444-06C1-49A4-A31E-58F8C5695DC2}" srcOrd="0" destOrd="0" presId="urn:microsoft.com/office/officeart/2005/8/layout/vList2"/>
    <dgm:cxn modelId="{2CE21DEB-6CBB-4C3B-A321-FDEF1C933C00}" type="presParOf" srcId="{E75FF7DF-8CE0-4D17-A020-5D04B7CA6438}" destId="{DEE6D655-EE89-4BD7-B111-CBFC1A57DBC4}" srcOrd="0" destOrd="0" presId="urn:microsoft.com/office/officeart/2005/8/layout/vList2"/>
    <dgm:cxn modelId="{51613859-3875-416D-8C19-4588EF3D2FC8}" type="presParOf" srcId="{E75FF7DF-8CE0-4D17-A020-5D04B7CA6438}" destId="{ECBE2444-06C1-49A4-A31E-58F8C5695DC2}" srcOrd="1" destOrd="0" presId="urn:microsoft.com/office/officeart/2005/8/layout/vList2"/>
    <dgm:cxn modelId="{754F60B6-1350-426C-AB6F-DC1A321A4248}" type="presParOf" srcId="{E75FF7DF-8CE0-4D17-A020-5D04B7CA6438}" destId="{F8F86B2C-C406-4BC3-9B84-9DA3805DAFB7}" srcOrd="2" destOrd="0" presId="urn:microsoft.com/office/officeart/2005/8/layout/vList2"/>
    <dgm:cxn modelId="{D709FA3D-E930-4E66-865C-9B677F3A04FA}" type="presParOf" srcId="{E75FF7DF-8CE0-4D17-A020-5D04B7CA6438}" destId="{A3590846-EE81-4F67-9B1F-031069C24202}" srcOrd="3" destOrd="0" presId="urn:microsoft.com/office/officeart/2005/8/layout/vList2"/>
    <dgm:cxn modelId="{7628154B-B268-4F2D-9861-1519BE9CE12D}" type="presParOf" srcId="{E75FF7DF-8CE0-4D17-A020-5D04B7CA6438}" destId="{40AA7623-9CE9-48AD-89D2-A18E69ABC602}" srcOrd="4" destOrd="0" presId="urn:microsoft.com/office/officeart/2005/8/layout/vList2"/>
    <dgm:cxn modelId="{BA1D939B-2879-436D-8778-4A9B0E7F7792}" type="presParOf" srcId="{E75FF7DF-8CE0-4D17-A020-5D04B7CA6438}" destId="{9C4B75B9-DA66-49C0-9098-6782F7795EE2}" srcOrd="5"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E3155D2-958A-4082-8EAB-43E2FBCAC9B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93A50F03-8AC1-42DA-85CE-5E34CCF01CF8}">
      <dgm:prSet phldrT="[Text]"/>
      <dgm:spPr/>
      <dgm:t>
        <a:bodyPr/>
        <a:lstStyle/>
        <a:p>
          <a:r>
            <a:rPr lang="en-US" dirty="0"/>
            <a:t>Among the top 5 most popular categories, science &amp; technology, and healthy eating &amp; food, are strongly related topics. </a:t>
          </a:r>
        </a:p>
      </dgm:t>
    </dgm:pt>
    <dgm:pt modelId="{06D8FD96-9834-4DEB-BA79-9198E8A502B0}" type="parTrans" cxnId="{279B664F-47AC-4EF7-BF69-A72A416613C4}">
      <dgm:prSet/>
      <dgm:spPr/>
      <dgm:t>
        <a:bodyPr/>
        <a:lstStyle/>
        <a:p>
          <a:endParaRPr lang="en-US"/>
        </a:p>
      </dgm:t>
    </dgm:pt>
    <dgm:pt modelId="{6FC78E22-FD0B-41CF-A37C-AE327D0E4425}" type="sibTrans" cxnId="{279B664F-47AC-4EF7-BF69-A72A416613C4}">
      <dgm:prSet/>
      <dgm:spPr/>
      <dgm:t>
        <a:bodyPr/>
        <a:lstStyle/>
        <a:p>
          <a:endParaRPr lang="en-US"/>
        </a:p>
      </dgm:t>
    </dgm:pt>
    <dgm:pt modelId="{61DE9BAF-EECD-4097-8077-A3EB77C79DE3}">
      <dgm:prSet/>
      <dgm:spPr>
        <a:solidFill>
          <a:srgbClr val="A100FF"/>
        </a:solidFill>
        <a:ln>
          <a:noFill/>
        </a:ln>
      </dgm:spPr>
      <dgm:t>
        <a:bodyPr/>
        <a:lstStyle/>
        <a:p>
          <a:r>
            <a:rPr lang="en-US" dirty="0"/>
            <a:t>Observation from popular topics</a:t>
          </a:r>
        </a:p>
      </dgm:t>
    </dgm:pt>
    <dgm:pt modelId="{5ABE4116-4E45-4910-ADBC-A771F810BD10}" type="parTrans" cxnId="{6F497716-C0BF-4984-A3F2-850193F28770}">
      <dgm:prSet/>
      <dgm:spPr/>
      <dgm:t>
        <a:bodyPr/>
        <a:lstStyle/>
        <a:p>
          <a:endParaRPr lang="en-US"/>
        </a:p>
      </dgm:t>
    </dgm:pt>
    <dgm:pt modelId="{7174F761-6CB4-474C-BD44-106E7AA3C46F}" type="sibTrans" cxnId="{6F497716-C0BF-4984-A3F2-850193F28770}">
      <dgm:prSet/>
      <dgm:spPr/>
      <dgm:t>
        <a:bodyPr/>
        <a:lstStyle/>
        <a:p>
          <a:endParaRPr lang="en-US"/>
        </a:p>
      </dgm:t>
    </dgm:pt>
    <dgm:pt modelId="{C49A27BF-901F-45D0-A92F-EFDE01FF969E}">
      <dgm:prSet/>
      <dgm:spPr/>
      <dgm:t>
        <a:bodyPr/>
        <a:lstStyle/>
        <a:p>
          <a:r>
            <a:rPr lang="en-US" dirty="0"/>
            <a:t>We found that the users is more positive on the science &amp; technology topic in general while having love-hate opinions on the food topic. Shown on the pie charts.</a:t>
          </a:r>
        </a:p>
      </dgm:t>
    </dgm:pt>
    <dgm:pt modelId="{9102CDED-2591-405F-AF30-C6C9A6BC2CE2}" type="parTrans" cxnId="{E65D842D-3D09-4967-AE37-1684E0AAEAA4}">
      <dgm:prSet/>
      <dgm:spPr/>
      <dgm:t>
        <a:bodyPr/>
        <a:lstStyle/>
        <a:p>
          <a:endParaRPr lang="en-US"/>
        </a:p>
      </dgm:t>
    </dgm:pt>
    <dgm:pt modelId="{94C07EB0-A031-49ED-ABD2-FB1BF38120F2}" type="sibTrans" cxnId="{E65D842D-3D09-4967-AE37-1684E0AAEAA4}">
      <dgm:prSet/>
      <dgm:spPr/>
      <dgm:t>
        <a:bodyPr/>
        <a:lstStyle/>
        <a:p>
          <a:endParaRPr lang="en-US"/>
        </a:p>
      </dgm:t>
    </dgm:pt>
    <dgm:pt modelId="{23D0C005-6DFF-452D-A4FD-7BD4A6978F73}">
      <dgm:prSet phldrT="[Text]"/>
      <dgm:spPr>
        <a:solidFill>
          <a:srgbClr val="A100FF"/>
        </a:solidFill>
        <a:ln>
          <a:noFill/>
        </a:ln>
      </dgm:spPr>
      <dgm:t>
        <a:bodyPr/>
        <a:lstStyle/>
        <a:p>
          <a:r>
            <a:rPr lang="en-US" dirty="0"/>
            <a:t>Grouping the topics</a:t>
          </a:r>
        </a:p>
      </dgm:t>
    </dgm:pt>
    <dgm:pt modelId="{705FEBDB-34BE-49D3-AB2E-D51EB49DAFF0}" type="parTrans" cxnId="{CECEB630-7706-4D86-AD9E-7687CEB15E47}">
      <dgm:prSet/>
      <dgm:spPr/>
      <dgm:t>
        <a:bodyPr/>
        <a:lstStyle/>
        <a:p>
          <a:endParaRPr lang="en-US"/>
        </a:p>
      </dgm:t>
    </dgm:pt>
    <dgm:pt modelId="{FB93CE4D-771F-47E5-929A-39162FC93830}" type="sibTrans" cxnId="{CECEB630-7706-4D86-AD9E-7687CEB15E47}">
      <dgm:prSet/>
      <dgm:spPr/>
      <dgm:t>
        <a:bodyPr/>
        <a:lstStyle/>
        <a:p>
          <a:endParaRPr lang="en-US"/>
        </a:p>
      </dgm:t>
    </dgm:pt>
    <dgm:pt modelId="{DFFBBBD7-4BEC-492D-8BEB-2A26D955B1CD}" type="pres">
      <dgm:prSet presAssocID="{0E3155D2-958A-4082-8EAB-43E2FBCAC9BA}" presName="linear" presStyleCnt="0">
        <dgm:presLayoutVars>
          <dgm:animLvl val="lvl"/>
          <dgm:resizeHandles val="exact"/>
        </dgm:presLayoutVars>
      </dgm:prSet>
      <dgm:spPr/>
    </dgm:pt>
    <dgm:pt modelId="{BED1C8DD-BA6F-469A-B40A-8AB5CEBB902F}" type="pres">
      <dgm:prSet presAssocID="{23D0C005-6DFF-452D-A4FD-7BD4A6978F73}" presName="parentText" presStyleLbl="node1" presStyleIdx="0" presStyleCnt="2">
        <dgm:presLayoutVars>
          <dgm:chMax val="0"/>
          <dgm:bulletEnabled val="1"/>
        </dgm:presLayoutVars>
      </dgm:prSet>
      <dgm:spPr/>
    </dgm:pt>
    <dgm:pt modelId="{7E1BDFD0-2D49-45E7-BAD7-7A0C0B2F4988}" type="pres">
      <dgm:prSet presAssocID="{23D0C005-6DFF-452D-A4FD-7BD4A6978F73}" presName="childText" presStyleLbl="revTx" presStyleIdx="0" presStyleCnt="2">
        <dgm:presLayoutVars>
          <dgm:bulletEnabled val="1"/>
        </dgm:presLayoutVars>
      </dgm:prSet>
      <dgm:spPr/>
    </dgm:pt>
    <dgm:pt modelId="{D5C96FA8-6325-4EED-B987-25B3B4EF66F3}" type="pres">
      <dgm:prSet presAssocID="{61DE9BAF-EECD-4097-8077-A3EB77C79DE3}" presName="parentText" presStyleLbl="node1" presStyleIdx="1" presStyleCnt="2">
        <dgm:presLayoutVars>
          <dgm:chMax val="0"/>
          <dgm:bulletEnabled val="1"/>
        </dgm:presLayoutVars>
      </dgm:prSet>
      <dgm:spPr/>
    </dgm:pt>
    <dgm:pt modelId="{CB41A1FD-6010-4D64-87F9-9F7123F528C0}" type="pres">
      <dgm:prSet presAssocID="{61DE9BAF-EECD-4097-8077-A3EB77C79DE3}" presName="childText" presStyleLbl="revTx" presStyleIdx="1" presStyleCnt="2">
        <dgm:presLayoutVars>
          <dgm:bulletEnabled val="1"/>
        </dgm:presLayoutVars>
      </dgm:prSet>
      <dgm:spPr/>
    </dgm:pt>
  </dgm:ptLst>
  <dgm:cxnLst>
    <dgm:cxn modelId="{B205E10B-F21E-4508-8C12-A9400B58105C}" type="presOf" srcId="{0E3155D2-958A-4082-8EAB-43E2FBCAC9BA}" destId="{DFFBBBD7-4BEC-492D-8BEB-2A26D955B1CD}" srcOrd="0" destOrd="0" presId="urn:microsoft.com/office/officeart/2005/8/layout/vList2"/>
    <dgm:cxn modelId="{E5CD5411-21AE-4F11-B4E0-3FE486E90223}" type="presOf" srcId="{23D0C005-6DFF-452D-A4FD-7BD4A6978F73}" destId="{BED1C8DD-BA6F-469A-B40A-8AB5CEBB902F}" srcOrd="0" destOrd="0" presId="urn:microsoft.com/office/officeart/2005/8/layout/vList2"/>
    <dgm:cxn modelId="{6F497716-C0BF-4984-A3F2-850193F28770}" srcId="{0E3155D2-958A-4082-8EAB-43E2FBCAC9BA}" destId="{61DE9BAF-EECD-4097-8077-A3EB77C79DE3}" srcOrd="1" destOrd="0" parTransId="{5ABE4116-4E45-4910-ADBC-A771F810BD10}" sibTransId="{7174F761-6CB4-474C-BD44-106E7AA3C46F}"/>
    <dgm:cxn modelId="{E65D842D-3D09-4967-AE37-1684E0AAEAA4}" srcId="{61DE9BAF-EECD-4097-8077-A3EB77C79DE3}" destId="{C49A27BF-901F-45D0-A92F-EFDE01FF969E}" srcOrd="0" destOrd="0" parTransId="{9102CDED-2591-405F-AF30-C6C9A6BC2CE2}" sibTransId="{94C07EB0-A031-49ED-ABD2-FB1BF38120F2}"/>
    <dgm:cxn modelId="{CECEB630-7706-4D86-AD9E-7687CEB15E47}" srcId="{0E3155D2-958A-4082-8EAB-43E2FBCAC9BA}" destId="{23D0C005-6DFF-452D-A4FD-7BD4A6978F73}" srcOrd="0" destOrd="0" parTransId="{705FEBDB-34BE-49D3-AB2E-D51EB49DAFF0}" sibTransId="{FB93CE4D-771F-47E5-929A-39162FC93830}"/>
    <dgm:cxn modelId="{75A46438-ED63-4E43-8CDE-20EBA66F9155}" type="presOf" srcId="{61DE9BAF-EECD-4097-8077-A3EB77C79DE3}" destId="{D5C96FA8-6325-4EED-B987-25B3B4EF66F3}" srcOrd="0" destOrd="0" presId="urn:microsoft.com/office/officeart/2005/8/layout/vList2"/>
    <dgm:cxn modelId="{279B664F-47AC-4EF7-BF69-A72A416613C4}" srcId="{23D0C005-6DFF-452D-A4FD-7BD4A6978F73}" destId="{93A50F03-8AC1-42DA-85CE-5E34CCF01CF8}" srcOrd="0" destOrd="0" parTransId="{06D8FD96-9834-4DEB-BA79-9198E8A502B0}" sibTransId="{6FC78E22-FD0B-41CF-A37C-AE327D0E4425}"/>
    <dgm:cxn modelId="{9920CBBA-8CF4-48E2-9F90-5FA3850E1977}" type="presOf" srcId="{C49A27BF-901F-45D0-A92F-EFDE01FF969E}" destId="{CB41A1FD-6010-4D64-87F9-9F7123F528C0}" srcOrd="0" destOrd="0" presId="urn:microsoft.com/office/officeart/2005/8/layout/vList2"/>
    <dgm:cxn modelId="{183AA8C5-5B9C-44A0-A3C9-8E6BCF523AF2}" type="presOf" srcId="{93A50F03-8AC1-42DA-85CE-5E34CCF01CF8}" destId="{7E1BDFD0-2D49-45E7-BAD7-7A0C0B2F4988}" srcOrd="0" destOrd="0" presId="urn:microsoft.com/office/officeart/2005/8/layout/vList2"/>
    <dgm:cxn modelId="{8CE70C95-3520-4FD4-BD40-5D41F412CE33}" type="presParOf" srcId="{DFFBBBD7-4BEC-492D-8BEB-2A26D955B1CD}" destId="{BED1C8DD-BA6F-469A-B40A-8AB5CEBB902F}" srcOrd="0" destOrd="0" presId="urn:microsoft.com/office/officeart/2005/8/layout/vList2"/>
    <dgm:cxn modelId="{874195E1-F7E2-4517-A528-7FD1C3C620D6}" type="presParOf" srcId="{DFFBBBD7-4BEC-492D-8BEB-2A26D955B1CD}" destId="{7E1BDFD0-2D49-45E7-BAD7-7A0C0B2F4988}" srcOrd="1" destOrd="0" presId="urn:microsoft.com/office/officeart/2005/8/layout/vList2"/>
    <dgm:cxn modelId="{4C9F1C02-1006-489C-A145-137326BA88E0}" type="presParOf" srcId="{DFFBBBD7-4BEC-492D-8BEB-2A26D955B1CD}" destId="{D5C96FA8-6325-4EED-B987-25B3B4EF66F3}" srcOrd="2" destOrd="0" presId="urn:microsoft.com/office/officeart/2005/8/layout/vList2"/>
    <dgm:cxn modelId="{753D98AD-34A9-4D5D-9FE0-68000265665E}" type="presParOf" srcId="{DFFBBBD7-4BEC-492D-8BEB-2A26D955B1CD}" destId="{CB41A1FD-6010-4D64-87F9-9F7123F528C0}" srcOrd="3"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A10A020-82BD-43F8-88A3-66C384F36AA0}"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5CE6580B-E132-4CD6-A1FD-3DB3D2D429E3}">
      <dgm:prSet custT="1"/>
      <dgm:spPr>
        <a:solidFill>
          <a:srgbClr val="A100FF"/>
        </a:solidFill>
        <a:ln>
          <a:noFill/>
        </a:ln>
      </dgm:spPr>
      <dgm:t>
        <a:bodyPr/>
        <a:lstStyle/>
        <a:p>
          <a:r>
            <a:rPr lang="en-US" sz="3200" dirty="0"/>
            <a:t>Recommendation</a:t>
          </a:r>
        </a:p>
      </dgm:t>
    </dgm:pt>
    <dgm:pt modelId="{069C6786-ACA6-4875-851F-6BAB495111C4}" type="parTrans" cxnId="{AD8BF081-172D-482C-A216-D2CEDFE6CE2E}">
      <dgm:prSet/>
      <dgm:spPr/>
      <dgm:t>
        <a:bodyPr/>
        <a:lstStyle/>
        <a:p>
          <a:endParaRPr lang="en-US"/>
        </a:p>
      </dgm:t>
    </dgm:pt>
    <dgm:pt modelId="{51DD092F-50B8-4AAB-9888-8C4C2175C70E}" type="sibTrans" cxnId="{AD8BF081-172D-482C-A216-D2CEDFE6CE2E}">
      <dgm:prSet/>
      <dgm:spPr/>
      <dgm:t>
        <a:bodyPr/>
        <a:lstStyle/>
        <a:p>
          <a:endParaRPr lang="en-US"/>
        </a:p>
      </dgm:t>
    </dgm:pt>
    <dgm:pt modelId="{A8BB92E1-C2A3-431C-8BAE-BADA811A622A}">
      <dgm:prSet/>
      <dgm:spPr>
        <a:ln>
          <a:solidFill>
            <a:srgbClr val="A100FF"/>
          </a:solidFill>
        </a:ln>
      </dgm:spPr>
      <dgm:t>
        <a:bodyPr/>
        <a:lstStyle/>
        <a:p>
          <a:r>
            <a:rPr lang="en-US" dirty="0"/>
            <a:t>This present an opportunity for your platform to focus news feeds on inventions and breakthroughs. </a:t>
          </a:r>
        </a:p>
      </dgm:t>
    </dgm:pt>
    <dgm:pt modelId="{97E66D7B-EDCF-4EE0-A545-F93BBA231D46}" type="parTrans" cxnId="{0C1D277A-A9C1-4FB5-A6B9-D582BB5354E0}">
      <dgm:prSet/>
      <dgm:spPr/>
      <dgm:t>
        <a:bodyPr/>
        <a:lstStyle/>
        <a:p>
          <a:endParaRPr lang="en-US"/>
        </a:p>
      </dgm:t>
    </dgm:pt>
    <dgm:pt modelId="{0DE43129-43CB-46FE-A886-D9028DAEAA15}" type="sibTrans" cxnId="{0C1D277A-A9C1-4FB5-A6B9-D582BB5354E0}">
      <dgm:prSet/>
      <dgm:spPr/>
      <dgm:t>
        <a:bodyPr/>
        <a:lstStyle/>
        <a:p>
          <a:endParaRPr lang="en-US"/>
        </a:p>
      </dgm:t>
    </dgm:pt>
    <dgm:pt modelId="{20A1F7EC-60D8-495D-AE28-270E2776DBFF}">
      <dgm:prSet/>
      <dgm:spPr>
        <a:ln>
          <a:solidFill>
            <a:srgbClr val="A100FF"/>
          </a:solidFill>
        </a:ln>
      </dgm:spPr>
      <dgm:t>
        <a:bodyPr/>
        <a:lstStyle/>
        <a:p>
          <a:r>
            <a:rPr lang="en-US" dirty="0"/>
            <a:t>Also involve more diversified recipes to engage the audience more.</a:t>
          </a:r>
        </a:p>
      </dgm:t>
    </dgm:pt>
    <dgm:pt modelId="{A409AB92-3987-4C9F-AA88-67BEC0F89569}" type="parTrans" cxnId="{B5AD3552-C207-4C33-BEE3-2518805367C3}">
      <dgm:prSet/>
      <dgm:spPr/>
      <dgm:t>
        <a:bodyPr/>
        <a:lstStyle/>
        <a:p>
          <a:endParaRPr lang="en-US"/>
        </a:p>
      </dgm:t>
    </dgm:pt>
    <dgm:pt modelId="{5FC611C0-FA5D-42A7-BCBC-C2FABEEAE801}" type="sibTrans" cxnId="{B5AD3552-C207-4C33-BEE3-2518805367C3}">
      <dgm:prSet/>
      <dgm:spPr/>
      <dgm:t>
        <a:bodyPr/>
        <a:lstStyle/>
        <a:p>
          <a:endParaRPr lang="en-US"/>
        </a:p>
      </dgm:t>
    </dgm:pt>
    <dgm:pt modelId="{6DFA1052-84EB-4592-900D-77E1F5715701}" type="pres">
      <dgm:prSet presAssocID="{2A10A020-82BD-43F8-88A3-66C384F36AA0}" presName="linear" presStyleCnt="0">
        <dgm:presLayoutVars>
          <dgm:dir/>
          <dgm:animLvl val="lvl"/>
          <dgm:resizeHandles val="exact"/>
        </dgm:presLayoutVars>
      </dgm:prSet>
      <dgm:spPr/>
    </dgm:pt>
    <dgm:pt modelId="{6702AA03-DCAE-49AA-8F7B-5F1A6B7F0849}" type="pres">
      <dgm:prSet presAssocID="{5CE6580B-E132-4CD6-A1FD-3DB3D2D429E3}" presName="parentLin" presStyleCnt="0"/>
      <dgm:spPr/>
    </dgm:pt>
    <dgm:pt modelId="{F9E32784-895E-4A52-8167-BB4F6AA3713A}" type="pres">
      <dgm:prSet presAssocID="{5CE6580B-E132-4CD6-A1FD-3DB3D2D429E3}" presName="parentLeftMargin" presStyleLbl="node1" presStyleIdx="0" presStyleCnt="1"/>
      <dgm:spPr/>
    </dgm:pt>
    <dgm:pt modelId="{71688059-DE8F-4DCF-89EE-0DBE6DA4ACA1}" type="pres">
      <dgm:prSet presAssocID="{5CE6580B-E132-4CD6-A1FD-3DB3D2D429E3}" presName="parentText" presStyleLbl="node1" presStyleIdx="0" presStyleCnt="1">
        <dgm:presLayoutVars>
          <dgm:chMax val="0"/>
          <dgm:bulletEnabled val="1"/>
        </dgm:presLayoutVars>
      </dgm:prSet>
      <dgm:spPr/>
    </dgm:pt>
    <dgm:pt modelId="{D6F356BB-DC0C-4664-AF89-8648B6F1C617}" type="pres">
      <dgm:prSet presAssocID="{5CE6580B-E132-4CD6-A1FD-3DB3D2D429E3}" presName="negativeSpace" presStyleCnt="0"/>
      <dgm:spPr/>
    </dgm:pt>
    <dgm:pt modelId="{1F080B10-7450-4AC8-937E-28A594E81AE1}" type="pres">
      <dgm:prSet presAssocID="{5CE6580B-E132-4CD6-A1FD-3DB3D2D429E3}" presName="childText" presStyleLbl="conFgAcc1" presStyleIdx="0" presStyleCnt="1">
        <dgm:presLayoutVars>
          <dgm:bulletEnabled val="1"/>
        </dgm:presLayoutVars>
      </dgm:prSet>
      <dgm:spPr/>
    </dgm:pt>
  </dgm:ptLst>
  <dgm:cxnLst>
    <dgm:cxn modelId="{1704AB6A-8B8A-495F-9717-35B9D36EC2C7}" type="presOf" srcId="{5CE6580B-E132-4CD6-A1FD-3DB3D2D429E3}" destId="{71688059-DE8F-4DCF-89EE-0DBE6DA4ACA1}" srcOrd="1" destOrd="0" presId="urn:microsoft.com/office/officeart/2005/8/layout/list1"/>
    <dgm:cxn modelId="{B5AD3552-C207-4C33-BEE3-2518805367C3}" srcId="{5CE6580B-E132-4CD6-A1FD-3DB3D2D429E3}" destId="{20A1F7EC-60D8-495D-AE28-270E2776DBFF}" srcOrd="1" destOrd="0" parTransId="{A409AB92-3987-4C9F-AA88-67BEC0F89569}" sibTransId="{5FC611C0-FA5D-42A7-BCBC-C2FABEEAE801}"/>
    <dgm:cxn modelId="{0C1D277A-A9C1-4FB5-A6B9-D582BB5354E0}" srcId="{5CE6580B-E132-4CD6-A1FD-3DB3D2D429E3}" destId="{A8BB92E1-C2A3-431C-8BAE-BADA811A622A}" srcOrd="0" destOrd="0" parTransId="{97E66D7B-EDCF-4EE0-A545-F93BBA231D46}" sibTransId="{0DE43129-43CB-46FE-A886-D9028DAEAA15}"/>
    <dgm:cxn modelId="{AD8BF081-172D-482C-A216-D2CEDFE6CE2E}" srcId="{2A10A020-82BD-43F8-88A3-66C384F36AA0}" destId="{5CE6580B-E132-4CD6-A1FD-3DB3D2D429E3}" srcOrd="0" destOrd="0" parTransId="{069C6786-ACA6-4875-851F-6BAB495111C4}" sibTransId="{51DD092F-50B8-4AAB-9888-8C4C2175C70E}"/>
    <dgm:cxn modelId="{139857C9-98D0-44E0-A18D-87576F8B033C}" type="presOf" srcId="{5CE6580B-E132-4CD6-A1FD-3DB3D2D429E3}" destId="{F9E32784-895E-4A52-8167-BB4F6AA3713A}" srcOrd="0" destOrd="0" presId="urn:microsoft.com/office/officeart/2005/8/layout/list1"/>
    <dgm:cxn modelId="{D3B24EDD-8E24-4880-BFB2-8AB679A75FA7}" type="presOf" srcId="{20A1F7EC-60D8-495D-AE28-270E2776DBFF}" destId="{1F080B10-7450-4AC8-937E-28A594E81AE1}" srcOrd="0" destOrd="1" presId="urn:microsoft.com/office/officeart/2005/8/layout/list1"/>
    <dgm:cxn modelId="{AECF94EE-BBC2-46E0-A404-5E23E1E506FD}" type="presOf" srcId="{A8BB92E1-C2A3-431C-8BAE-BADA811A622A}" destId="{1F080B10-7450-4AC8-937E-28A594E81AE1}" srcOrd="0" destOrd="0" presId="urn:microsoft.com/office/officeart/2005/8/layout/list1"/>
    <dgm:cxn modelId="{C6FB3BF0-1DBA-458D-A05C-F131DAB329B0}" type="presOf" srcId="{2A10A020-82BD-43F8-88A3-66C384F36AA0}" destId="{6DFA1052-84EB-4592-900D-77E1F5715701}" srcOrd="0" destOrd="0" presId="urn:microsoft.com/office/officeart/2005/8/layout/list1"/>
    <dgm:cxn modelId="{5C38240E-37F5-4BFE-A1AB-8A2712CD13F8}" type="presParOf" srcId="{6DFA1052-84EB-4592-900D-77E1F5715701}" destId="{6702AA03-DCAE-49AA-8F7B-5F1A6B7F0849}" srcOrd="0" destOrd="0" presId="urn:microsoft.com/office/officeart/2005/8/layout/list1"/>
    <dgm:cxn modelId="{AF08C3E3-C5F7-40D0-832B-673CD546BC0B}" type="presParOf" srcId="{6702AA03-DCAE-49AA-8F7B-5F1A6B7F0849}" destId="{F9E32784-895E-4A52-8167-BB4F6AA3713A}" srcOrd="0" destOrd="0" presId="urn:microsoft.com/office/officeart/2005/8/layout/list1"/>
    <dgm:cxn modelId="{7991F558-7B6F-4A96-9CCC-A8D5EBBC0853}" type="presParOf" srcId="{6702AA03-DCAE-49AA-8F7B-5F1A6B7F0849}" destId="{71688059-DE8F-4DCF-89EE-0DBE6DA4ACA1}" srcOrd="1" destOrd="0" presId="urn:microsoft.com/office/officeart/2005/8/layout/list1"/>
    <dgm:cxn modelId="{2FF28CBE-5F4D-4505-88C3-50D99A1DA8E3}" type="presParOf" srcId="{6DFA1052-84EB-4592-900D-77E1F5715701}" destId="{D6F356BB-DC0C-4664-AF89-8648B6F1C617}" srcOrd="1" destOrd="0" presId="urn:microsoft.com/office/officeart/2005/8/layout/list1"/>
    <dgm:cxn modelId="{B55E0C30-2927-4564-BD9E-EFFE2B408381}" type="presParOf" srcId="{6DFA1052-84EB-4592-900D-77E1F5715701}" destId="{1F080B10-7450-4AC8-937E-28A594E81AE1}" srcOrd="2" destOrd="0" presId="urn:microsoft.com/office/officeart/2005/8/layout/list1"/>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51BB91B-1E46-46FA-B71A-6A0525AEBCFB}"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BDF67CA-D575-4B70-BE2F-3F490C686DB6}">
      <dgm:prSet/>
      <dgm:spPr>
        <a:solidFill>
          <a:srgbClr val="A100FF"/>
        </a:solidFill>
        <a:ln>
          <a:noFill/>
        </a:ln>
      </dgm:spPr>
      <dgm:t>
        <a:bodyPr/>
        <a:lstStyle/>
        <a:p>
          <a:r>
            <a:rPr lang="en-US" dirty="0"/>
            <a:t>Popularity level split</a:t>
          </a:r>
        </a:p>
      </dgm:t>
    </dgm:pt>
    <dgm:pt modelId="{15B61FCA-2F54-4711-809C-52B9632F5A82}" type="parTrans" cxnId="{C94A6B18-CE2C-4162-ABAE-9D78C456EB17}">
      <dgm:prSet/>
      <dgm:spPr/>
      <dgm:t>
        <a:bodyPr/>
        <a:lstStyle/>
        <a:p>
          <a:endParaRPr lang="en-US"/>
        </a:p>
      </dgm:t>
    </dgm:pt>
    <dgm:pt modelId="{88C4D557-7A75-4452-A71E-97696AB2E6F7}" type="sibTrans" cxnId="{C94A6B18-CE2C-4162-ABAE-9D78C456EB17}">
      <dgm:prSet/>
      <dgm:spPr/>
      <dgm:t>
        <a:bodyPr/>
        <a:lstStyle/>
        <a:p>
          <a:endParaRPr lang="en-US"/>
        </a:p>
      </dgm:t>
    </dgm:pt>
    <dgm:pt modelId="{42696981-D488-41CB-ABD5-46C9ED24F931}">
      <dgm:prSet/>
      <dgm:spPr/>
      <dgm:t>
        <a:bodyPr/>
        <a:lstStyle/>
        <a:p>
          <a:r>
            <a:rPr lang="en-US" dirty="0"/>
            <a:t>This shows that the categories sorted by popularity is weighted towards categories at the top</a:t>
          </a:r>
        </a:p>
      </dgm:t>
    </dgm:pt>
    <dgm:pt modelId="{F5CCCA64-E0F2-488E-8833-5BF320E68AC5}" type="parTrans" cxnId="{61448F5F-134F-43D7-B0E8-B32B49B67F9A}">
      <dgm:prSet/>
      <dgm:spPr/>
      <dgm:t>
        <a:bodyPr/>
        <a:lstStyle/>
        <a:p>
          <a:endParaRPr lang="en-US"/>
        </a:p>
      </dgm:t>
    </dgm:pt>
    <dgm:pt modelId="{E4DD7F89-8751-4522-B1D2-1D014FFE777B}" type="sibTrans" cxnId="{61448F5F-134F-43D7-B0E8-B32B49B67F9A}">
      <dgm:prSet/>
      <dgm:spPr/>
      <dgm:t>
        <a:bodyPr/>
        <a:lstStyle/>
        <a:p>
          <a:endParaRPr lang="en-US"/>
        </a:p>
      </dgm:t>
    </dgm:pt>
    <dgm:pt modelId="{0F3B6A11-6708-4911-98AF-F3CE0B201499}">
      <dgm:prSet/>
      <dgm:spPr/>
      <dgm:t>
        <a:bodyPr/>
        <a:lstStyle/>
        <a:p>
          <a:r>
            <a:rPr lang="en-US" dirty="0"/>
            <a:t>Between the 8</a:t>
          </a:r>
          <a:r>
            <a:rPr lang="en-US" baseline="30000" dirty="0"/>
            <a:t>th</a:t>
          </a:r>
          <a:r>
            <a:rPr lang="en-US" dirty="0"/>
            <a:t> category and the 9</a:t>
          </a:r>
          <a:r>
            <a:rPr lang="en-US" baseline="30000" dirty="0"/>
            <a:t>th</a:t>
          </a:r>
          <a:r>
            <a:rPr lang="en-US" dirty="0"/>
            <a:t> category there exabits a clear split</a:t>
          </a:r>
        </a:p>
      </dgm:t>
    </dgm:pt>
    <dgm:pt modelId="{0D4F74BC-1F4E-47F7-80A8-195C8932378C}" type="parTrans" cxnId="{06EA5B47-3C25-462D-9397-C8DEE7946E1E}">
      <dgm:prSet/>
      <dgm:spPr/>
      <dgm:t>
        <a:bodyPr/>
        <a:lstStyle/>
        <a:p>
          <a:endParaRPr lang="en-US"/>
        </a:p>
      </dgm:t>
    </dgm:pt>
    <dgm:pt modelId="{F0FF1DB0-667D-4150-B802-104EF4BE8F68}" type="sibTrans" cxnId="{06EA5B47-3C25-462D-9397-C8DEE7946E1E}">
      <dgm:prSet/>
      <dgm:spPr/>
      <dgm:t>
        <a:bodyPr/>
        <a:lstStyle/>
        <a:p>
          <a:endParaRPr lang="en-US"/>
        </a:p>
      </dgm:t>
    </dgm:pt>
    <dgm:pt modelId="{3427951C-97B1-478F-927B-3934428BEAE8}" type="pres">
      <dgm:prSet presAssocID="{451BB91B-1E46-46FA-B71A-6A0525AEBCFB}" presName="linear" presStyleCnt="0">
        <dgm:presLayoutVars>
          <dgm:animLvl val="lvl"/>
          <dgm:resizeHandles val="exact"/>
        </dgm:presLayoutVars>
      </dgm:prSet>
      <dgm:spPr/>
    </dgm:pt>
    <dgm:pt modelId="{71AEA129-05CA-4320-95FD-0AD01F58F51E}" type="pres">
      <dgm:prSet presAssocID="{1BDF67CA-D575-4B70-BE2F-3F490C686DB6}" presName="parentText" presStyleLbl="node1" presStyleIdx="0" presStyleCnt="1">
        <dgm:presLayoutVars>
          <dgm:chMax val="0"/>
          <dgm:bulletEnabled val="1"/>
        </dgm:presLayoutVars>
      </dgm:prSet>
      <dgm:spPr/>
    </dgm:pt>
    <dgm:pt modelId="{ADAE331D-AAB1-4BEC-A6C3-B853023BC955}" type="pres">
      <dgm:prSet presAssocID="{1BDF67CA-D575-4B70-BE2F-3F490C686DB6}" presName="childText" presStyleLbl="revTx" presStyleIdx="0" presStyleCnt="1">
        <dgm:presLayoutVars>
          <dgm:bulletEnabled val="1"/>
        </dgm:presLayoutVars>
      </dgm:prSet>
      <dgm:spPr/>
    </dgm:pt>
  </dgm:ptLst>
  <dgm:cxnLst>
    <dgm:cxn modelId="{C94A6B18-CE2C-4162-ABAE-9D78C456EB17}" srcId="{451BB91B-1E46-46FA-B71A-6A0525AEBCFB}" destId="{1BDF67CA-D575-4B70-BE2F-3F490C686DB6}" srcOrd="0" destOrd="0" parTransId="{15B61FCA-2F54-4711-809C-52B9632F5A82}" sibTransId="{88C4D557-7A75-4452-A71E-97696AB2E6F7}"/>
    <dgm:cxn modelId="{2F1AFC5D-6B16-4342-BA7B-78C5D5E3E1D5}" type="presOf" srcId="{1BDF67CA-D575-4B70-BE2F-3F490C686DB6}" destId="{71AEA129-05CA-4320-95FD-0AD01F58F51E}" srcOrd="0" destOrd="0" presId="urn:microsoft.com/office/officeart/2005/8/layout/vList2"/>
    <dgm:cxn modelId="{61448F5F-134F-43D7-B0E8-B32B49B67F9A}" srcId="{1BDF67CA-D575-4B70-BE2F-3F490C686DB6}" destId="{42696981-D488-41CB-ABD5-46C9ED24F931}" srcOrd="1" destOrd="0" parTransId="{F5CCCA64-E0F2-488E-8833-5BF320E68AC5}" sibTransId="{E4DD7F89-8751-4522-B1D2-1D014FFE777B}"/>
    <dgm:cxn modelId="{06EA5B47-3C25-462D-9397-C8DEE7946E1E}" srcId="{1BDF67CA-D575-4B70-BE2F-3F490C686DB6}" destId="{0F3B6A11-6708-4911-98AF-F3CE0B201499}" srcOrd="0" destOrd="0" parTransId="{0D4F74BC-1F4E-47F7-80A8-195C8932378C}" sibTransId="{F0FF1DB0-667D-4150-B802-104EF4BE8F68}"/>
    <dgm:cxn modelId="{D2E0866C-B62C-4D0F-9400-687C42A2A4EA}" type="presOf" srcId="{0F3B6A11-6708-4911-98AF-F3CE0B201499}" destId="{ADAE331D-AAB1-4BEC-A6C3-B853023BC955}" srcOrd="0" destOrd="0" presId="urn:microsoft.com/office/officeart/2005/8/layout/vList2"/>
    <dgm:cxn modelId="{34BCB150-B1B7-4690-B988-85B18C1AB96C}" type="presOf" srcId="{451BB91B-1E46-46FA-B71A-6A0525AEBCFB}" destId="{3427951C-97B1-478F-927B-3934428BEAE8}" srcOrd="0" destOrd="0" presId="urn:microsoft.com/office/officeart/2005/8/layout/vList2"/>
    <dgm:cxn modelId="{A53284C2-F8C8-4A77-876B-5874B93CCEEC}" type="presOf" srcId="{42696981-D488-41CB-ABD5-46C9ED24F931}" destId="{ADAE331D-AAB1-4BEC-A6C3-B853023BC955}" srcOrd="0" destOrd="1" presId="urn:microsoft.com/office/officeart/2005/8/layout/vList2"/>
    <dgm:cxn modelId="{E9E662EF-C7D2-49F8-83EB-D85096EDC4FB}" type="presParOf" srcId="{3427951C-97B1-478F-927B-3934428BEAE8}" destId="{71AEA129-05CA-4320-95FD-0AD01F58F51E}" srcOrd="0" destOrd="0" presId="urn:microsoft.com/office/officeart/2005/8/layout/vList2"/>
    <dgm:cxn modelId="{F9687F42-385A-4204-85ED-DD7C003409C4}" type="presParOf" srcId="{3427951C-97B1-478F-927B-3934428BEAE8}" destId="{ADAE331D-AAB1-4BEC-A6C3-B853023BC955}"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E6D655-EE89-4BD7-B111-CBFC1A57DBC4}">
      <dsp:nvSpPr>
        <dsp:cNvPr id="0" name=""/>
        <dsp:cNvSpPr/>
      </dsp:nvSpPr>
      <dsp:spPr>
        <a:xfrm>
          <a:off x="0" y="1987"/>
          <a:ext cx="7296006" cy="719549"/>
        </a:xfrm>
        <a:prstGeom prst="roundRect">
          <a:avLst/>
        </a:prstGeom>
        <a:solidFill>
          <a:srgbClr val="2831A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kern="1200" dirty="0">
              <a:latin typeface="+mn-lt"/>
              <a:cs typeface="Arial" panose="020B0604020202020204" pitchFamily="34" charset="0"/>
            </a:rPr>
            <a:t>Subject</a:t>
          </a:r>
        </a:p>
      </dsp:txBody>
      <dsp:txXfrm>
        <a:off x="35125" y="37112"/>
        <a:ext cx="7225756" cy="649299"/>
      </dsp:txXfrm>
    </dsp:sp>
    <dsp:sp modelId="{ECBE2444-06C1-49A4-A31E-58F8C5695DC2}">
      <dsp:nvSpPr>
        <dsp:cNvPr id="0" name=""/>
        <dsp:cNvSpPr/>
      </dsp:nvSpPr>
      <dsp:spPr>
        <a:xfrm>
          <a:off x="0" y="721537"/>
          <a:ext cx="7296006" cy="496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648" tIns="38100" rIns="213360" bIns="3810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latin typeface="+mn-lt"/>
              <a:cs typeface="Arial" panose="020B0604020202020204" pitchFamily="34" charset="0"/>
            </a:rPr>
            <a:t>3-month pilot with Social Buzz</a:t>
          </a:r>
        </a:p>
      </dsp:txBody>
      <dsp:txXfrm>
        <a:off x="0" y="721537"/>
        <a:ext cx="7296006" cy="496800"/>
      </dsp:txXfrm>
    </dsp:sp>
    <dsp:sp modelId="{F8F86B2C-C406-4BC3-9B84-9DA3805DAFB7}">
      <dsp:nvSpPr>
        <dsp:cNvPr id="0" name=""/>
        <dsp:cNvSpPr/>
      </dsp:nvSpPr>
      <dsp:spPr>
        <a:xfrm>
          <a:off x="0" y="1218337"/>
          <a:ext cx="7296006" cy="719549"/>
        </a:xfrm>
        <a:prstGeom prst="roundRect">
          <a:avLst/>
        </a:prstGeom>
        <a:solidFill>
          <a:srgbClr val="2831A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kern="1200" dirty="0">
              <a:latin typeface="+mn-lt"/>
              <a:cs typeface="Arial" panose="020B0604020202020204" pitchFamily="34" charset="0"/>
            </a:rPr>
            <a:t>Background</a:t>
          </a:r>
        </a:p>
      </dsp:txBody>
      <dsp:txXfrm>
        <a:off x="35125" y="1253462"/>
        <a:ext cx="7225756" cy="649299"/>
      </dsp:txXfrm>
    </dsp:sp>
    <dsp:sp modelId="{A3590846-EE81-4F67-9B1F-031069C24202}">
      <dsp:nvSpPr>
        <dsp:cNvPr id="0" name=""/>
        <dsp:cNvSpPr/>
      </dsp:nvSpPr>
      <dsp:spPr>
        <a:xfrm>
          <a:off x="0" y="1937887"/>
          <a:ext cx="7296006" cy="7296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648" tIns="38100" rIns="213360" bIns="3810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latin typeface="+mn-lt"/>
              <a:cs typeface="Arial" panose="020B0604020202020204" pitchFamily="34" charset="0"/>
            </a:rPr>
            <a:t>Unicorn company that reached huge scale in a short time</a:t>
          </a:r>
        </a:p>
      </dsp:txBody>
      <dsp:txXfrm>
        <a:off x="0" y="1937887"/>
        <a:ext cx="7296006" cy="729675"/>
      </dsp:txXfrm>
    </dsp:sp>
    <dsp:sp modelId="{40AA7623-9CE9-48AD-89D2-A18E69ABC602}">
      <dsp:nvSpPr>
        <dsp:cNvPr id="0" name=""/>
        <dsp:cNvSpPr/>
      </dsp:nvSpPr>
      <dsp:spPr>
        <a:xfrm>
          <a:off x="0" y="2667562"/>
          <a:ext cx="7296006" cy="719549"/>
        </a:xfrm>
        <a:prstGeom prst="roundRect">
          <a:avLst/>
        </a:prstGeom>
        <a:solidFill>
          <a:srgbClr val="2831A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kern="1200" dirty="0">
              <a:latin typeface="+mn-lt"/>
              <a:cs typeface="Arial" panose="020B0604020202020204" pitchFamily="34" charset="0"/>
            </a:rPr>
            <a:t>Tasks</a:t>
          </a:r>
        </a:p>
      </dsp:txBody>
      <dsp:txXfrm>
        <a:off x="35125" y="2702687"/>
        <a:ext cx="7225756" cy="649299"/>
      </dsp:txXfrm>
    </dsp:sp>
    <dsp:sp modelId="{9C4B75B9-DA66-49C0-9098-6782F7795EE2}">
      <dsp:nvSpPr>
        <dsp:cNvPr id="0" name=""/>
        <dsp:cNvSpPr/>
      </dsp:nvSpPr>
      <dsp:spPr>
        <a:xfrm>
          <a:off x="0" y="3387112"/>
          <a:ext cx="7296006" cy="2173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648" tIns="38100" rIns="213360" bIns="3810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latin typeface="+mn-lt"/>
              <a:cs typeface="Arial" panose="020B0604020202020204" pitchFamily="34" charset="0"/>
            </a:rPr>
            <a:t>Audit of big data practice and sharing best practices and industry expertise</a:t>
          </a:r>
        </a:p>
        <a:p>
          <a:pPr marL="228600" lvl="1" indent="-228600" algn="l" defTabSz="1022350">
            <a:lnSpc>
              <a:spcPct val="90000"/>
            </a:lnSpc>
            <a:spcBef>
              <a:spcPct val="0"/>
            </a:spcBef>
            <a:spcAft>
              <a:spcPct val="20000"/>
            </a:spcAft>
            <a:buChar char="•"/>
          </a:pPr>
          <a:r>
            <a:rPr lang="en-US" sz="2300" kern="1200" dirty="0">
              <a:latin typeface="+mn-lt"/>
              <a:cs typeface="Arial" panose="020B0604020202020204" pitchFamily="34" charset="0"/>
            </a:rPr>
            <a:t>Guiding you through a successful IPO with our deep expertise and knowledge</a:t>
          </a:r>
        </a:p>
        <a:p>
          <a:pPr marL="228600" lvl="1" indent="-228600" algn="l" defTabSz="1022350">
            <a:lnSpc>
              <a:spcPct val="90000"/>
            </a:lnSpc>
            <a:spcBef>
              <a:spcPct val="0"/>
            </a:spcBef>
            <a:spcAft>
              <a:spcPct val="20000"/>
            </a:spcAft>
            <a:buChar char="•"/>
          </a:pPr>
          <a:r>
            <a:rPr lang="en-US" sz="2300" kern="1200" dirty="0">
              <a:latin typeface="+mn-lt"/>
              <a:cs typeface="Arial" panose="020B0604020202020204" pitchFamily="34" charset="0"/>
            </a:rPr>
            <a:t>Find insights in data analysis to conclude the 5 most popular categories of content</a:t>
          </a:r>
        </a:p>
      </dsp:txBody>
      <dsp:txXfrm>
        <a:off x="0" y="3387112"/>
        <a:ext cx="7296006" cy="21735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D1C8DD-BA6F-469A-B40A-8AB5CEBB902F}">
      <dsp:nvSpPr>
        <dsp:cNvPr id="0" name=""/>
        <dsp:cNvSpPr/>
      </dsp:nvSpPr>
      <dsp:spPr>
        <a:xfrm>
          <a:off x="0" y="6579"/>
          <a:ext cx="15084872" cy="767520"/>
        </a:xfrm>
        <a:prstGeom prst="roundRect">
          <a:avLst/>
        </a:prstGeom>
        <a:solidFill>
          <a:srgbClr val="A100FF"/>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Grouping the topics</a:t>
          </a:r>
        </a:p>
      </dsp:txBody>
      <dsp:txXfrm>
        <a:off x="37467" y="44046"/>
        <a:ext cx="15009938" cy="692586"/>
      </dsp:txXfrm>
    </dsp:sp>
    <dsp:sp modelId="{7E1BDFD0-2D49-45E7-BAD7-7A0C0B2F4988}">
      <dsp:nvSpPr>
        <dsp:cNvPr id="0" name=""/>
        <dsp:cNvSpPr/>
      </dsp:nvSpPr>
      <dsp:spPr>
        <a:xfrm>
          <a:off x="0" y="774099"/>
          <a:ext cx="15084872" cy="794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8945"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US" sz="2500" kern="1200" dirty="0"/>
            <a:t>Among the top 5 most popular categories, science &amp; technology, and healthy eating &amp; food, are strongly related topics. </a:t>
          </a:r>
        </a:p>
      </dsp:txBody>
      <dsp:txXfrm>
        <a:off x="0" y="774099"/>
        <a:ext cx="15084872" cy="794880"/>
      </dsp:txXfrm>
    </dsp:sp>
    <dsp:sp modelId="{D5C96FA8-6325-4EED-B987-25B3B4EF66F3}">
      <dsp:nvSpPr>
        <dsp:cNvPr id="0" name=""/>
        <dsp:cNvSpPr/>
      </dsp:nvSpPr>
      <dsp:spPr>
        <a:xfrm>
          <a:off x="0" y="1568980"/>
          <a:ext cx="15084872" cy="767520"/>
        </a:xfrm>
        <a:prstGeom prst="roundRect">
          <a:avLst/>
        </a:prstGeom>
        <a:solidFill>
          <a:srgbClr val="A100FF"/>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Observation from popular topics</a:t>
          </a:r>
        </a:p>
      </dsp:txBody>
      <dsp:txXfrm>
        <a:off x="37467" y="1606447"/>
        <a:ext cx="15009938" cy="692586"/>
      </dsp:txXfrm>
    </dsp:sp>
    <dsp:sp modelId="{CB41A1FD-6010-4D64-87F9-9F7123F528C0}">
      <dsp:nvSpPr>
        <dsp:cNvPr id="0" name=""/>
        <dsp:cNvSpPr/>
      </dsp:nvSpPr>
      <dsp:spPr>
        <a:xfrm>
          <a:off x="0" y="2336500"/>
          <a:ext cx="15084872" cy="794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8945"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US" sz="2500" kern="1200" dirty="0"/>
            <a:t>We found that the users is more positive on the science &amp; technology topic in general while having love-hate opinions on the food topic. Shown on the pie charts.</a:t>
          </a:r>
        </a:p>
      </dsp:txBody>
      <dsp:txXfrm>
        <a:off x="0" y="2336500"/>
        <a:ext cx="15084872" cy="7948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080B10-7450-4AC8-937E-28A594E81AE1}">
      <dsp:nvSpPr>
        <dsp:cNvPr id="0" name=""/>
        <dsp:cNvSpPr/>
      </dsp:nvSpPr>
      <dsp:spPr>
        <a:xfrm>
          <a:off x="0" y="547293"/>
          <a:ext cx="6493977" cy="2721600"/>
        </a:xfrm>
        <a:prstGeom prst="rect">
          <a:avLst/>
        </a:prstGeom>
        <a:solidFill>
          <a:schemeClr val="lt1">
            <a:alpha val="90000"/>
            <a:hueOff val="0"/>
            <a:satOff val="0"/>
            <a:lumOff val="0"/>
            <a:alphaOff val="0"/>
          </a:schemeClr>
        </a:solidFill>
        <a:ln w="25400" cap="flat" cmpd="sng" algn="ctr">
          <a:solidFill>
            <a:srgbClr val="A100FF"/>
          </a:solidFill>
          <a:prstDash val="solid"/>
        </a:ln>
        <a:effectLst/>
      </dsp:spPr>
      <dsp:style>
        <a:lnRef idx="2">
          <a:scrgbClr r="0" g="0" b="0"/>
        </a:lnRef>
        <a:fillRef idx="1">
          <a:scrgbClr r="0" g="0" b="0"/>
        </a:fillRef>
        <a:effectRef idx="0">
          <a:scrgbClr r="0" g="0" b="0"/>
        </a:effectRef>
        <a:fontRef idx="minor"/>
      </dsp:style>
      <dsp:txBody>
        <a:bodyPr spcFirstLastPara="0" vert="horz" wrap="square" lIns="504005" tIns="562356" rIns="504005" bIns="192024"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This present an opportunity for your platform to focus news feeds on inventions and breakthroughs. </a:t>
          </a:r>
        </a:p>
        <a:p>
          <a:pPr marL="228600" lvl="1" indent="-228600" algn="l" defTabSz="1200150">
            <a:lnSpc>
              <a:spcPct val="90000"/>
            </a:lnSpc>
            <a:spcBef>
              <a:spcPct val="0"/>
            </a:spcBef>
            <a:spcAft>
              <a:spcPct val="15000"/>
            </a:spcAft>
            <a:buChar char="•"/>
          </a:pPr>
          <a:r>
            <a:rPr lang="en-US" sz="2700" kern="1200" dirty="0"/>
            <a:t>Also involve more diversified recipes to engage the audience more.</a:t>
          </a:r>
        </a:p>
      </dsp:txBody>
      <dsp:txXfrm>
        <a:off x="0" y="547293"/>
        <a:ext cx="6493977" cy="2721600"/>
      </dsp:txXfrm>
    </dsp:sp>
    <dsp:sp modelId="{71688059-DE8F-4DCF-89EE-0DBE6DA4ACA1}">
      <dsp:nvSpPr>
        <dsp:cNvPr id="0" name=""/>
        <dsp:cNvSpPr/>
      </dsp:nvSpPr>
      <dsp:spPr>
        <a:xfrm>
          <a:off x="324698" y="148773"/>
          <a:ext cx="4545783" cy="797040"/>
        </a:xfrm>
        <a:prstGeom prst="roundRect">
          <a:avLst/>
        </a:prstGeom>
        <a:solidFill>
          <a:srgbClr val="A100FF"/>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820" tIns="0" rIns="171820" bIns="0" numCol="1" spcCol="1270" anchor="ctr" anchorCtr="0">
          <a:noAutofit/>
        </a:bodyPr>
        <a:lstStyle/>
        <a:p>
          <a:pPr marL="0" lvl="0" indent="0" algn="l" defTabSz="1422400">
            <a:lnSpc>
              <a:spcPct val="90000"/>
            </a:lnSpc>
            <a:spcBef>
              <a:spcPct val="0"/>
            </a:spcBef>
            <a:spcAft>
              <a:spcPct val="35000"/>
            </a:spcAft>
            <a:buNone/>
          </a:pPr>
          <a:r>
            <a:rPr lang="en-US" sz="3200" kern="1200" dirty="0"/>
            <a:t>Recommendation</a:t>
          </a:r>
        </a:p>
      </dsp:txBody>
      <dsp:txXfrm>
        <a:off x="363606" y="187681"/>
        <a:ext cx="4467967" cy="71922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AEA129-05CA-4320-95FD-0AD01F58F51E}">
      <dsp:nvSpPr>
        <dsp:cNvPr id="0" name=""/>
        <dsp:cNvSpPr/>
      </dsp:nvSpPr>
      <dsp:spPr>
        <a:xfrm>
          <a:off x="0" y="57879"/>
          <a:ext cx="5941137" cy="959400"/>
        </a:xfrm>
        <a:prstGeom prst="roundRect">
          <a:avLst/>
        </a:prstGeom>
        <a:solidFill>
          <a:srgbClr val="A100FF"/>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US" sz="4000" kern="1200" dirty="0"/>
            <a:t>Popularity level split</a:t>
          </a:r>
        </a:p>
      </dsp:txBody>
      <dsp:txXfrm>
        <a:off x="46834" y="104713"/>
        <a:ext cx="5847469" cy="865732"/>
      </dsp:txXfrm>
    </dsp:sp>
    <dsp:sp modelId="{ADAE331D-AAB1-4BEC-A6C3-B853023BC955}">
      <dsp:nvSpPr>
        <dsp:cNvPr id="0" name=""/>
        <dsp:cNvSpPr/>
      </dsp:nvSpPr>
      <dsp:spPr>
        <a:xfrm>
          <a:off x="0" y="1017280"/>
          <a:ext cx="5941137" cy="2815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8631" tIns="50800" rIns="284480" bIns="50800" numCol="1" spcCol="1270" anchor="t" anchorCtr="0">
          <a:noAutofit/>
        </a:bodyPr>
        <a:lstStyle/>
        <a:p>
          <a:pPr marL="285750" lvl="1" indent="-285750" algn="l" defTabSz="1377950">
            <a:lnSpc>
              <a:spcPct val="90000"/>
            </a:lnSpc>
            <a:spcBef>
              <a:spcPct val="0"/>
            </a:spcBef>
            <a:spcAft>
              <a:spcPct val="20000"/>
            </a:spcAft>
            <a:buChar char="•"/>
          </a:pPr>
          <a:r>
            <a:rPr lang="en-US" sz="3100" kern="1200" dirty="0"/>
            <a:t>Between the 8</a:t>
          </a:r>
          <a:r>
            <a:rPr lang="en-US" sz="3100" kern="1200" baseline="30000" dirty="0"/>
            <a:t>th</a:t>
          </a:r>
          <a:r>
            <a:rPr lang="en-US" sz="3100" kern="1200" dirty="0"/>
            <a:t> category and the 9</a:t>
          </a:r>
          <a:r>
            <a:rPr lang="en-US" sz="3100" kern="1200" baseline="30000" dirty="0"/>
            <a:t>th</a:t>
          </a:r>
          <a:r>
            <a:rPr lang="en-US" sz="3100" kern="1200" dirty="0"/>
            <a:t> category there exabits a clear split</a:t>
          </a:r>
        </a:p>
        <a:p>
          <a:pPr marL="285750" lvl="1" indent="-285750" algn="l" defTabSz="1377950">
            <a:lnSpc>
              <a:spcPct val="90000"/>
            </a:lnSpc>
            <a:spcBef>
              <a:spcPct val="0"/>
            </a:spcBef>
            <a:spcAft>
              <a:spcPct val="20000"/>
            </a:spcAft>
            <a:buChar char="•"/>
          </a:pPr>
          <a:r>
            <a:rPr lang="en-US" sz="3100" kern="1200" dirty="0"/>
            <a:t>This shows that the categories sorted by popularity is weighted towards categories at the top</a:t>
          </a:r>
        </a:p>
      </dsp:txBody>
      <dsp:txXfrm>
        <a:off x="0" y="1017280"/>
        <a:ext cx="5941137" cy="28152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jpeg>
</file>

<file path=ppt/media/image15.png>
</file>

<file path=ppt/media/image16.svg>
</file>

<file path=ppt/media/image17.png>
</file>

<file path=ppt/media/image18.svg>
</file>

<file path=ppt/media/image19.png>
</file>

<file path=ppt/media/image2.svg>
</file>

<file path=ppt/media/image20.svg>
</file>

<file path=ppt/media/image21.jpeg>
</file>

<file path=ppt/media/image22.jpeg>
</file>

<file path=ppt/media/image23.jpeg>
</file>

<file path=ppt/media/image24.png>
</file>

<file path=ppt/media/image25.svg>
</file>

<file path=ppt/media/image26.png>
</file>

<file path=ppt/media/image27.png>
</file>

<file path=ppt/media/image28.png>
</file>

<file path=ppt/media/image29.png>
</file>

<file path=ppt/media/image3.png>
</file>

<file path=ppt/media/image30.jpeg>
</file>

<file path=ppt/media/image31.png>
</file>

<file path=ppt/media/image32.svg>
</file>

<file path=ppt/media/image4.svg>
</file>

<file path=ppt/media/image5.png>
</file>

<file path=ppt/media/image6.png>
</file>

<file path=ppt/media/image7.svg>
</file>

<file path=ppt/media/image8.png>
</file>

<file path=ppt/media/image9.sv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Hello and welcome, my name is Z</a:t>
            </a:r>
            <a:r>
              <a:rPr lang="en-US" altLang="zh-CN" dirty="0"/>
              <a:t>hiheng Wang </a:t>
            </a:r>
            <a:r>
              <a:rPr lang="en-US" dirty="0"/>
              <a:t>and today I will be presenting to you the results of the Data Analytics task.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to summarize:</a:t>
            </a:r>
          </a:p>
          <a:p>
            <a:pPr lvl="0"/>
            <a:endParaRPr lang="en-US" dirty="0"/>
          </a:p>
          <a:p>
            <a:pPr lvl="0"/>
            <a:r>
              <a:rPr lang="en-US" dirty="0"/>
              <a:t>We tackled this task and found the top 5 most popular categories as asked, but we also went one step further.</a:t>
            </a:r>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dirty="0"/>
              <a:t>We found that Science and Technology are very welcomed by the users. This presents a massive opportunity for Social Buzz to include more news feed.</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t>We found that F</a:t>
            </a:r>
            <a:r>
              <a:rPr lang="en-US" altLang="zh-CN" sz="1200" dirty="0"/>
              <a:t>ood and Healthy Eating are among the most popular categories, and users posses conflicted opinion on them, suggesting that users may want to see more diversified recipes and such related feed</a:t>
            </a:r>
          </a:p>
          <a:p>
            <a:pPr marL="171450" indent="-171450">
              <a:buFont typeface="Arial" panose="020B0604020202020204" pitchFamily="34" charset="0"/>
              <a:buChar char="•"/>
            </a:pPr>
            <a:endParaRPr lang="en-US" altLang="zh-CN" sz="1200" dirty="0"/>
          </a:p>
          <a:p>
            <a:pPr marL="171450" lvl="0" indent="-171450">
              <a:buFont typeface="Arial" panose="020B0604020202020204" pitchFamily="34" charset="0"/>
              <a:buChar char="•"/>
            </a:pPr>
            <a:r>
              <a:rPr lang="en-US" dirty="0"/>
              <a:t>As much as this analysis was insightful, we are ready to take it to the next stage and we have the expertise within Accenture to help you realize these kinds of insights in production across your organization and in real time. We would love to help you with this.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Thank you very much for listening, please feel free to ask any questions that you may have!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Today's agenda will be as follows:</a:t>
            </a:r>
          </a:p>
          <a:p>
            <a:pPr lvl="0"/>
            <a:endParaRPr lang="en-US" dirty="0"/>
          </a:p>
          <a:p>
            <a:pPr lvl="0"/>
            <a:r>
              <a:rPr lang="en-US" dirty="0"/>
              <a:t>1. We will recap the overall project to give a high level understanding of the business problem we're tackling and the specific requirements.</a:t>
            </a:r>
          </a:p>
          <a:p>
            <a:pPr lvl="0"/>
            <a:r>
              <a:rPr lang="en-US" dirty="0"/>
              <a:t>2. We will dive into the specific problem that we, the Data Analytics team, have been focusing on and will give some background as to why this is such a big problem.</a:t>
            </a:r>
          </a:p>
          <a:p>
            <a:pPr lvl="0"/>
            <a:r>
              <a:rPr lang="en-US" dirty="0"/>
              <a:t>3. After introducing the problem, I will go over the team responsible from our side in tackling this task.</a:t>
            </a:r>
          </a:p>
          <a:p>
            <a:pPr lvl="0"/>
            <a:r>
              <a:rPr lang="en-US" dirty="0"/>
              <a:t>4. I will then go over the high-level process that we followed to complete this task, so that you have complete clarity in how we tackle these kinds of tasks.</a:t>
            </a:r>
          </a:p>
          <a:p>
            <a:pPr lvl="0"/>
            <a:r>
              <a:rPr lang="en-US" dirty="0"/>
              <a:t>5. Finally, I will go over all the important results and I will present them as a series of insights and visualizations from our analysis.</a:t>
            </a:r>
          </a:p>
          <a:p>
            <a:pPr lvl="0"/>
            <a:endParaRPr lang="en-US" dirty="0"/>
          </a:p>
          <a:p>
            <a:pPr lvl="0"/>
            <a:r>
              <a:rPr lang="en-US" dirty="0"/>
              <a:t>To wrap up, I will summarize and open for any questions.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 kick things off let me recap this engagement.</a:t>
            </a:r>
          </a:p>
          <a:p>
            <a:pPr lvl="0"/>
            <a:endParaRPr lang="en-US" dirty="0"/>
          </a:p>
          <a:p>
            <a:pPr lvl="0"/>
            <a:r>
              <a:rPr lang="en-US" dirty="0"/>
              <a:t>We, Accenture have embarked on a 3 month pilot with Social Buzz to focus on 3 main tasks, aligned with some of the biggest challenges that you're currently facing. </a:t>
            </a:r>
          </a:p>
          <a:p>
            <a:pPr lvl="0"/>
            <a:endParaRPr lang="en-US" dirty="0"/>
          </a:p>
          <a:p>
            <a:pPr lvl="0"/>
            <a:r>
              <a:rPr lang="en-US" dirty="0"/>
              <a:t>Social Buzz has reached huge scale in recent years to become recognized as a global unicorn company. We are here to help you manage this scale and to guide you in the right direction.</a:t>
            </a:r>
          </a:p>
          <a:p>
            <a:pPr lvl="0"/>
            <a:endParaRPr lang="en-US" dirty="0"/>
          </a:p>
          <a:p>
            <a:pPr lvl="0"/>
            <a:r>
              <a:rPr lang="en-US" dirty="0"/>
              <a:t>Firstly, we will be doing an audit of your big data practice and sharing best practices and industry expertise. Secondly we will be guiding you through a successful IPO, of which we have deep expertise and knowledge of within our team. And finally, we have conducted an analysis of your data to find insights regarding your top 5 most popular categories of content</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Focusing on the last point that I mentioned there, this is what the Data Analytics team has been specifically focused on.</a:t>
            </a:r>
          </a:p>
          <a:p>
            <a:pPr lvl="0"/>
            <a:endParaRPr lang="en-US" dirty="0"/>
          </a:p>
          <a:p>
            <a:pPr lvl="0"/>
            <a:r>
              <a:rPr lang="en-US" dirty="0"/>
              <a:t>Clearly with such grand scale, this comes with a lot of data and with such vast amounts of data comes challenges.</a:t>
            </a:r>
          </a:p>
          <a:p>
            <a:pPr lvl="0"/>
            <a:endParaRPr lang="en-US" dirty="0"/>
          </a:p>
          <a:p>
            <a:pPr lvl="0"/>
            <a:r>
              <a:rPr lang="en-US" dirty="0"/>
              <a:t>To give a background on how much data you've been creating:</a:t>
            </a:r>
          </a:p>
          <a:p>
            <a:pPr lvl="0"/>
            <a:r>
              <a:rPr lang="en-US" dirty="0"/>
              <a:t>- You told us that your platform receives over 100 000 posts per day which amounts to 36 500 000 posts every year, of which, this is all unstructured data making it very hard to make sense of.</a:t>
            </a:r>
          </a:p>
          <a:p>
            <a:pPr lvl="0"/>
            <a:endParaRPr lang="en-US" dirty="0"/>
          </a:p>
          <a:p>
            <a:pPr lvl="0"/>
            <a:r>
              <a:rPr lang="en-US" dirty="0"/>
              <a:t>In this day and age, content is king. Just look at some of the biggest platforms in the world, for example YouTube, Facebook and Netflix... they are all content businesses... </a:t>
            </a:r>
          </a:p>
          <a:p>
            <a:pPr lvl="0"/>
            <a:endParaRPr lang="en-US" dirty="0"/>
          </a:p>
          <a:p>
            <a:pPr lvl="0"/>
            <a:r>
              <a:rPr lang="en-US" dirty="0"/>
              <a:t>But how to capitalize on it when there is so much?</a:t>
            </a:r>
          </a:p>
          <a:p>
            <a:pPr lvl="0"/>
            <a:endParaRPr lang="en-US" dirty="0"/>
          </a:p>
          <a:p>
            <a:pPr lvl="0"/>
            <a:r>
              <a:rPr lang="en-US" dirty="0"/>
              <a:t>It's not just all about harvesting as much content as possible... The real value is in understanding and crunching this content to gain a deeper understanding of your audience and to therefore provide a more personalized and enjoyable experience. </a:t>
            </a:r>
          </a:p>
          <a:p>
            <a:pPr lvl="0"/>
            <a:endParaRPr lang="en-US" dirty="0"/>
          </a:p>
          <a:p>
            <a:pPr lvl="0"/>
            <a:r>
              <a:rPr lang="en-US" dirty="0"/>
              <a:t>And this is where ou</a:t>
            </a:r>
            <a:r>
              <a:rPr lang="en-US" altLang="zh-CN" dirty="0"/>
              <a:t>r</a:t>
            </a:r>
            <a:r>
              <a:rPr lang="en-US" dirty="0"/>
              <a:t> data analytics expertise comes in, with the insights that we've uncovered from this task, we can show you exactly how to take analytics to production at scale.</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lvl="0"/>
            <a:endParaRPr lang="en-US" dirty="0"/>
          </a:p>
          <a:p>
            <a:pPr lvl="0"/>
            <a:r>
              <a:rPr lang="en-US" dirty="0"/>
              <a:t>Marcus </a:t>
            </a:r>
            <a:r>
              <a:rPr lang="en-US" dirty="0" err="1"/>
              <a:t>Rompton</a:t>
            </a:r>
            <a:r>
              <a:rPr lang="en-US" dirty="0"/>
              <a:t>, a senior data expert has worked with the worlds biggest clients on solving their data problems and was heavily involved in the data engineering side of this project.</a:t>
            </a:r>
          </a:p>
          <a:p>
            <a:pPr lvl="0"/>
            <a:endParaRPr lang="en-US" dirty="0"/>
          </a:p>
          <a:p>
            <a:pPr lvl="0"/>
            <a:r>
              <a:rPr lang="en-US" dirty="0"/>
              <a:t>And finally myself, Zhiheng Wang, who was solely responsible for taking leadership guidance and delivering high quality insights from the raw datasets and turning these into business decisions.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how did we tackle this problem? </a:t>
            </a:r>
          </a:p>
          <a:p>
            <a:pPr lvl="0"/>
            <a:endParaRPr lang="en-US" dirty="0"/>
          </a:p>
          <a:p>
            <a:pPr lvl="0"/>
            <a:r>
              <a:rPr lang="en-US" dirty="0"/>
              <a:t>Well, we approached it in 5 steps:</a:t>
            </a:r>
          </a:p>
          <a:p>
            <a:pPr lvl="0"/>
            <a:endParaRPr lang="en-US" dirty="0"/>
          </a:p>
          <a:p>
            <a:pPr lvl="0"/>
            <a:r>
              <a:rPr lang="en-US" dirty="0"/>
              <a:t>1. Data understanding - the key to success on any data project is to understand the data in detail. So we took the time to understand the data model and domain of your business.</a:t>
            </a:r>
          </a:p>
          <a:p>
            <a:pPr lvl="0"/>
            <a:r>
              <a:rPr lang="en-US" dirty="0"/>
              <a:t>2. Data extraction - after understanding your business, we then architected what an ideal dataset should look like for this problem and extracted it from the relevant data sources.</a:t>
            </a:r>
          </a:p>
          <a:p>
            <a:pPr lvl="0"/>
            <a:r>
              <a:rPr lang="en-US" dirty="0"/>
              <a:t>3. After extracting the raw data, we needed to process and model this data into a dataset that can precisely answer the business questions and produce analytics.</a:t>
            </a:r>
          </a:p>
          <a:p>
            <a:pPr lvl="0"/>
            <a:r>
              <a:rPr lang="en-US" dirty="0"/>
              <a:t>4. With our new dataset, we used our analytical expertise to uncover insights from this dataset and to produce visualizations to describe the insights.</a:t>
            </a:r>
          </a:p>
          <a:p>
            <a:pPr lvl="0"/>
            <a:r>
              <a:rPr lang="en-US" dirty="0"/>
              <a:t>5. And finally we used these insights to unlock business decisions and to make recommendations on next steps.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your data we found that you had a total of 16 unique categories of posts across your sample dataset. This includes things such </a:t>
            </a:r>
            <a:r>
              <a:rPr lang="en-US"/>
              <a:t>as </a:t>
            </a:r>
            <a:r>
              <a:rPr lang="en-US" sz="1200" b="1" i="0" kern="1200">
                <a:solidFill>
                  <a:schemeClr val="dk1"/>
                </a:solidFill>
                <a:effectLst/>
                <a:latin typeface="+mn-lt"/>
                <a:ea typeface="+mn-ea"/>
                <a:cs typeface="+mn-cs"/>
              </a:rPr>
              <a:t>Animals, Science, and Healthy Eating</a:t>
            </a:r>
          </a:p>
          <a:p>
            <a:pPr lvl="0"/>
            <a:endParaRPr lang="en-US" dirty="0"/>
          </a:p>
          <a:p>
            <a:pPr lvl="0"/>
            <a:r>
              <a:rPr lang="en-US" dirty="0"/>
              <a:t>As well as this, there was 1738 posts from just the Animals category alone! People obviously really like </a:t>
            </a:r>
            <a:r>
              <a:rPr lang="en-US" dirty="0" err="1"/>
              <a:t>aminals</a:t>
            </a:r>
            <a:r>
              <a:rPr lang="en-US" dirty="0"/>
              <a:t>!</a:t>
            </a:r>
          </a:p>
          <a:p>
            <a:pPr lvl="0"/>
            <a:endParaRPr lang="en-US" dirty="0"/>
          </a:p>
          <a:p>
            <a:pPr lvl="0"/>
            <a:r>
              <a:rPr lang="en-US" dirty="0"/>
              <a:t>And also the most common month for users to post within was December to January holiday season, as you can see on the bottom chart, this is interesting to know that people are most active during this time!</a:t>
            </a:r>
          </a:p>
          <a:p>
            <a:pPr lvl="0"/>
            <a:endParaRPr lang="en-US" dirty="0"/>
          </a:p>
          <a:p>
            <a:pPr lvl="0"/>
            <a:r>
              <a:rPr lang="en-US" dirty="0"/>
              <a:t>But now, onto the main question... which is... what were the top 5 most popular categories of posts?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From our analysis you can see that the top 5 most popular categories of posts were </a:t>
            </a:r>
            <a:r>
              <a:rPr lang="en-US" sz="1200" b="1" i="0" kern="1200" dirty="0">
                <a:solidFill>
                  <a:schemeClr val="dk1"/>
                </a:solidFill>
                <a:effectLst/>
                <a:latin typeface="+mn-lt"/>
                <a:ea typeface="+mn-ea"/>
                <a:cs typeface="+mn-cs"/>
              </a:rPr>
              <a:t>Animals, Science, Healthy Eating, Technology, and Food </a:t>
            </a:r>
            <a:r>
              <a:rPr lang="en-US" dirty="0"/>
              <a:t>in descending order.</a:t>
            </a:r>
          </a:p>
          <a:p>
            <a:pPr lvl="0"/>
            <a:endParaRPr lang="en-US" dirty="0"/>
          </a:p>
          <a:p>
            <a:pPr lvl="0"/>
            <a:r>
              <a:rPr lang="en-US" sz="1200" b="1" i="0" kern="1200" dirty="0">
                <a:solidFill>
                  <a:schemeClr val="dk1"/>
                </a:solidFill>
                <a:effectLst/>
                <a:latin typeface="+mn-lt"/>
                <a:ea typeface="+mn-ea"/>
                <a:cs typeface="+mn-cs"/>
              </a:rPr>
              <a:t>Animals</a:t>
            </a:r>
            <a:r>
              <a:rPr lang="en-US" dirty="0"/>
              <a:t> had an aggregate popularity score of almost 68624. It is very interesting to see some related topics in the top 5. Now let’s group the topics.</a:t>
            </a:r>
          </a:p>
          <a:p>
            <a:pPr lvl="0"/>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Among the top 5 most popular categories, science &amp; technology, and healthy eating &amp; food, are strongly related topics.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found that the users is more positive on the science &amp; technology topic in general while having love-hate opinions on the food topic. Shown on the pie charts.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lvl="0"/>
            <a:r>
              <a:rPr lang="en-US" dirty="0"/>
              <a:t>This present an opportunity for your platform to focus news feeds on inventions and breakthroughs. </a:t>
            </a:r>
          </a:p>
          <a:p>
            <a:pPr lvl="0"/>
            <a:r>
              <a:rPr lang="en-US" dirty="0"/>
              <a:t>Also, for the foodies out there, to involve more diversified recipes to engage the audience more.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Additionally, you can see from this chart a big split of popularity between the top 8</a:t>
            </a:r>
            <a:r>
              <a:rPr lang="en-US" baseline="30000" dirty="0"/>
              <a:t>th</a:t>
            </a:r>
            <a:r>
              <a:rPr lang="en-US" dirty="0"/>
              <a:t>  and 9</a:t>
            </a:r>
            <a:r>
              <a:rPr lang="en-US" baseline="30000" dirty="0"/>
              <a:t>th</a:t>
            </a:r>
            <a:r>
              <a:rPr lang="en-US" dirty="0"/>
              <a:t> categories. </a:t>
            </a:r>
          </a:p>
          <a:p>
            <a:pPr lvl="0"/>
            <a:endParaRPr lang="en-US" dirty="0"/>
          </a:p>
          <a:p>
            <a:pPr lvl="0"/>
            <a:r>
              <a:rPr lang="en-US" dirty="0"/>
              <a:t>This tells me that the categories sorted by popularity is weighted towards categories at the top. This means that it exhibits a "greedy" effect, the most popular categories get more popular whilst as you drop down the popularity rankings, you may see that they fall away drastically.</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6/21/2022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1.xm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9.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30.jpeg"/><Relationship Id="rId4" Type="http://schemas.openxmlformats.org/officeDocument/2006/relationships/image" Target="../media/image25.svg"/></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32.svg"/></Relationships>
</file>

<file path=ppt/slides/_rels/slide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slideLayout" Target="../slideLayouts/slideLayout7.xml"/><Relationship Id="rId7" Type="http://schemas.openxmlformats.org/officeDocument/2006/relationships/image" Target="../media/image8.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notesSlide" Target="../notesSlides/notesSlide2.xml"/><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image" Target="../media/image1.png"/><Relationship Id="rId7" Type="http://schemas.openxmlformats.org/officeDocument/2006/relationships/diagramData" Target="../diagrams/data1.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1.svg"/><Relationship Id="rId11" Type="http://schemas.microsoft.com/office/2007/relationships/diagramDrawing" Target="../diagrams/drawing1.xml"/><Relationship Id="rId5" Type="http://schemas.openxmlformats.org/officeDocument/2006/relationships/image" Target="../media/image10.png"/><Relationship Id="rId10" Type="http://schemas.openxmlformats.org/officeDocument/2006/relationships/diagramColors" Target="../diagrams/colors1.xml"/><Relationship Id="rId4" Type="http://schemas.openxmlformats.org/officeDocument/2006/relationships/image" Target="../media/image2.svg"/><Relationship Id="rId9"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8" Type="http://schemas.openxmlformats.org/officeDocument/2006/relationships/image" Target="../media/image13.svg"/><Relationship Id="rId13" Type="http://schemas.openxmlformats.org/officeDocument/2006/relationships/image" Target="../media/image18.svg"/><Relationship Id="rId3" Type="http://schemas.openxmlformats.org/officeDocument/2006/relationships/image" Target="../media/image6.pn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svg"/><Relationship Id="rId11" Type="http://schemas.openxmlformats.org/officeDocument/2006/relationships/image" Target="../media/image16.svg"/><Relationship Id="rId5" Type="http://schemas.openxmlformats.org/officeDocument/2006/relationships/image" Target="../media/image1.png"/><Relationship Id="rId15" Type="http://schemas.openxmlformats.org/officeDocument/2006/relationships/image" Target="../media/image20.svg"/><Relationship Id="rId10" Type="http://schemas.openxmlformats.org/officeDocument/2006/relationships/image" Target="../media/image15.png"/><Relationship Id="rId4" Type="http://schemas.openxmlformats.org/officeDocument/2006/relationships/image" Target="../media/image7.svg"/><Relationship Id="rId9" Type="http://schemas.openxmlformats.org/officeDocument/2006/relationships/image" Target="../media/image14.jpeg"/><Relationship Id="rId14" Type="http://schemas.openxmlformats.org/officeDocument/2006/relationships/image" Target="../media/image19.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3.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8" Type="http://schemas.openxmlformats.org/officeDocument/2006/relationships/image" Target="../media/image28.png"/><Relationship Id="rId13" Type="http://schemas.microsoft.com/office/2007/relationships/diagramDrawing" Target="../diagrams/drawing2.xml"/><Relationship Id="rId18" Type="http://schemas.microsoft.com/office/2007/relationships/diagramDrawing" Target="../diagrams/drawing3.xml"/><Relationship Id="rId3" Type="http://schemas.openxmlformats.org/officeDocument/2006/relationships/image" Target="../media/image8.png"/><Relationship Id="rId7" Type="http://schemas.openxmlformats.org/officeDocument/2006/relationships/image" Target="../media/image27.png"/><Relationship Id="rId12" Type="http://schemas.openxmlformats.org/officeDocument/2006/relationships/diagramColors" Target="../diagrams/colors2.xml"/><Relationship Id="rId17" Type="http://schemas.openxmlformats.org/officeDocument/2006/relationships/diagramColors" Target="../diagrams/colors3.xml"/><Relationship Id="rId2" Type="http://schemas.openxmlformats.org/officeDocument/2006/relationships/notesSlide" Target="../notesSlides/notesSlide8.xml"/><Relationship Id="rId16" Type="http://schemas.openxmlformats.org/officeDocument/2006/relationships/diagramQuickStyle" Target="../diagrams/quickStyle3.xml"/><Relationship Id="rId1" Type="http://schemas.openxmlformats.org/officeDocument/2006/relationships/slideLayout" Target="../slideLayouts/slideLayout7.xml"/><Relationship Id="rId6" Type="http://schemas.openxmlformats.org/officeDocument/2006/relationships/image" Target="../media/image7.svg"/><Relationship Id="rId11" Type="http://schemas.openxmlformats.org/officeDocument/2006/relationships/diagramQuickStyle" Target="../diagrams/quickStyle2.xml"/><Relationship Id="rId5" Type="http://schemas.openxmlformats.org/officeDocument/2006/relationships/image" Target="../media/image6.png"/><Relationship Id="rId15" Type="http://schemas.openxmlformats.org/officeDocument/2006/relationships/diagramLayout" Target="../diagrams/layout3.xml"/><Relationship Id="rId10" Type="http://schemas.openxmlformats.org/officeDocument/2006/relationships/diagramLayout" Target="../diagrams/layout2.xml"/><Relationship Id="rId4" Type="http://schemas.openxmlformats.org/officeDocument/2006/relationships/image" Target="../media/image9.svg"/><Relationship Id="rId9" Type="http://schemas.openxmlformats.org/officeDocument/2006/relationships/diagramData" Target="../diagrams/data2.xml"/><Relationship Id="rId14" Type="http://schemas.openxmlformats.org/officeDocument/2006/relationships/diagramData" Target="../diagrams/data3.xml"/></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image" Target="../media/image8.png"/><Relationship Id="rId7" Type="http://schemas.openxmlformats.org/officeDocument/2006/relationships/image" Target="../media/image29.png"/><Relationship Id="rId12"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7.svg"/><Relationship Id="rId11" Type="http://schemas.openxmlformats.org/officeDocument/2006/relationships/diagramColors" Target="../diagrams/colors4.xml"/><Relationship Id="rId5" Type="http://schemas.openxmlformats.org/officeDocument/2006/relationships/image" Target="../media/image6.png"/><Relationship Id="rId10" Type="http://schemas.openxmlformats.org/officeDocument/2006/relationships/diagramQuickStyle" Target="../diagrams/quickStyle4.xml"/><Relationship Id="rId4" Type="http://schemas.openxmlformats.org/officeDocument/2006/relationships/image" Target="../media/image9.svg"/><Relationship Id="rId9"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545735" y="406153"/>
            <a:ext cx="10042534" cy="9474693"/>
            <a:chOff x="0" y="0"/>
            <a:chExt cx="13390046" cy="12632924"/>
          </a:xfrm>
        </p:grpSpPr>
        <p:pic>
          <p:nvPicPr>
            <p:cNvPr id="4" name="Picture 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104900" y="824285"/>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sz="1600" dirty="0"/>
              </a:p>
            </p:txBody>
          </p:sp>
        </p:grpSp>
        <p:pic>
          <p:nvPicPr>
            <p:cNvPr id="23" name="Picture 23"/>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5115457">
              <a:off x="396140" y="376277"/>
              <a:ext cx="9735956" cy="9756713"/>
            </a:xfrm>
            <a:prstGeom prst="rect">
              <a:avLst/>
            </a:prstGeom>
          </p:spPr>
        </p:pic>
      </p:grpSp>
      <p:grpSp>
        <p:nvGrpSpPr>
          <p:cNvPr id="26" name="Group 25">
            <a:extLst>
              <a:ext uri="{FF2B5EF4-FFF2-40B4-BE49-F238E27FC236}">
                <a16:creationId xmlns:a16="http://schemas.microsoft.com/office/drawing/2014/main" id="{C0456563-60F3-4E3B-5E6E-5D3BA18920D9}"/>
              </a:ext>
            </a:extLst>
          </p:cNvPr>
          <p:cNvGrpSpPr/>
          <p:nvPr/>
        </p:nvGrpSpPr>
        <p:grpSpPr>
          <a:xfrm>
            <a:off x="2351104" y="3914101"/>
            <a:ext cx="5321530" cy="2612192"/>
            <a:chOff x="2462843" y="3937074"/>
            <a:chExt cx="5321530" cy="2612192"/>
          </a:xfrm>
        </p:grpSpPr>
        <p:sp>
          <p:nvSpPr>
            <p:cNvPr id="24" name="TextBox 24"/>
            <p:cNvSpPr txBox="1"/>
            <p:nvPr/>
          </p:nvSpPr>
          <p:spPr>
            <a:xfrm>
              <a:off x="2462843" y="3937074"/>
              <a:ext cx="5321530" cy="1015663"/>
            </a:xfrm>
            <a:prstGeom prst="rect">
              <a:avLst/>
            </a:prstGeom>
          </p:spPr>
          <p:txBody>
            <a:bodyPr wrap="square" lIns="0" tIns="0" rIns="0" bIns="0" rtlCol="0" anchor="t">
              <a:spAutoFit/>
            </a:bodyPr>
            <a:lstStyle/>
            <a:p>
              <a:pPr algn="r"/>
              <a:r>
                <a:rPr lang="en-US" sz="6600" spc="-105" dirty="0">
                  <a:solidFill>
                    <a:srgbClr val="FFFFFF"/>
                  </a:solidFill>
                  <a:latin typeface="Arial" panose="020B0604020202020204" pitchFamily="34" charset="0"/>
                  <a:cs typeface="Arial" panose="020B0604020202020204" pitchFamily="34" charset="0"/>
                </a:rPr>
                <a:t>Data Analytics</a:t>
              </a:r>
            </a:p>
          </p:txBody>
        </p:sp>
        <p:sp>
          <p:nvSpPr>
            <p:cNvPr id="25" name="TextBox 24">
              <a:extLst>
                <a:ext uri="{FF2B5EF4-FFF2-40B4-BE49-F238E27FC236}">
                  <a16:creationId xmlns:a16="http://schemas.microsoft.com/office/drawing/2014/main" id="{718FCF5A-229F-DC3F-4288-BDD2B12A48D7}"/>
                </a:ext>
              </a:extLst>
            </p:cNvPr>
            <p:cNvSpPr txBox="1"/>
            <p:nvPr/>
          </p:nvSpPr>
          <p:spPr>
            <a:xfrm>
              <a:off x="4942941" y="5318160"/>
              <a:ext cx="2841432" cy="1231106"/>
            </a:xfrm>
            <a:prstGeom prst="rect">
              <a:avLst/>
            </a:prstGeom>
          </p:spPr>
          <p:txBody>
            <a:bodyPr wrap="square" lIns="0" tIns="0" rIns="0" bIns="0" rtlCol="0" anchor="t">
              <a:spAutoFit/>
            </a:bodyPr>
            <a:lstStyle/>
            <a:p>
              <a:pPr algn="r"/>
              <a:r>
                <a:rPr lang="en-US" sz="4000" spc="-105" dirty="0">
                  <a:solidFill>
                    <a:srgbClr val="FFFFFF"/>
                  </a:solidFill>
                  <a:latin typeface="Arial" panose="020B0604020202020204" pitchFamily="34" charset="0"/>
                  <a:cs typeface="Arial" panose="020B0604020202020204" pitchFamily="34" charset="0"/>
                </a:rPr>
                <a:t>Social Buzz</a:t>
              </a:r>
            </a:p>
            <a:p>
              <a:pPr algn="r"/>
              <a:r>
                <a:rPr lang="en-US" sz="4000" spc="-105" dirty="0">
                  <a:solidFill>
                    <a:srgbClr val="FFFFFF"/>
                  </a:solidFill>
                  <a:latin typeface="Arial" panose="020B0604020202020204" pitchFamily="34" charset="0"/>
                  <a:cs typeface="Arial" panose="020B0604020202020204" pitchFamily="34" charset="0"/>
                </a:rPr>
                <a:t>2022 June</a:t>
              </a:r>
            </a:p>
          </p:txBody>
        </p:sp>
      </p:grpSp>
      <p:pic>
        <p:nvPicPr>
          <p:cNvPr id="29" name="Audio 28">
            <a:hlinkClick r:id="" action="ppaction://media"/>
            <a:extLst>
              <a:ext uri="{FF2B5EF4-FFF2-40B4-BE49-F238E27FC236}">
                <a16:creationId xmlns:a16="http://schemas.microsoft.com/office/drawing/2014/main" id="{F871B2D6-3D5C-A2B7-7616-0351FAD3BF2C}"/>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891125" y="9890125"/>
            <a:ext cx="244475" cy="2444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784"/>
    </mc:Choice>
    <mc:Fallback>
      <p:transition spd="slow" advTm="107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5438298"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Arial" panose="020B0604020202020204" pitchFamily="34" charset="0"/>
                <a:cs typeface="Arial" panose="020B0604020202020204" pitchFamily="34" charset="0"/>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23" name="Group 14">
            <a:extLst>
              <a:ext uri="{FF2B5EF4-FFF2-40B4-BE49-F238E27FC236}">
                <a16:creationId xmlns:a16="http://schemas.microsoft.com/office/drawing/2014/main" id="{F49CBA38-C879-499F-B0F5-691188949921}"/>
              </a:ext>
            </a:extLst>
          </p:cNvPr>
          <p:cNvGrpSpPr/>
          <p:nvPr/>
        </p:nvGrpSpPr>
        <p:grpSpPr>
          <a:xfrm>
            <a:off x="11581833" y="6964868"/>
            <a:ext cx="5677467" cy="867617"/>
            <a:chOff x="0" y="-47625"/>
            <a:chExt cx="7569956" cy="1156823"/>
          </a:xfrm>
        </p:grpSpPr>
        <p:sp>
          <p:nvSpPr>
            <p:cNvPr id="24" name="TextBox 15">
              <a:extLst>
                <a:ext uri="{FF2B5EF4-FFF2-40B4-BE49-F238E27FC236}">
                  <a16:creationId xmlns:a16="http://schemas.microsoft.com/office/drawing/2014/main" id="{3A90234A-916B-4C29-ACF1-11F97E8C2563}"/>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5" name="TextBox 16">
              <a:extLst>
                <a:ext uri="{FF2B5EF4-FFF2-40B4-BE49-F238E27FC236}">
                  <a16:creationId xmlns:a16="http://schemas.microsoft.com/office/drawing/2014/main" id="{E1CF9388-A25B-45EF-AAD4-73FE2BA72053}"/>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sp>
        <p:nvSpPr>
          <p:cNvPr id="19" name="TextBox 18">
            <a:extLst>
              <a:ext uri="{FF2B5EF4-FFF2-40B4-BE49-F238E27FC236}">
                <a16:creationId xmlns:a16="http://schemas.microsoft.com/office/drawing/2014/main" id="{7C13FF91-6593-8E70-3BBD-8CD97779729F}"/>
              </a:ext>
            </a:extLst>
          </p:cNvPr>
          <p:cNvSpPr txBox="1"/>
          <p:nvPr/>
        </p:nvSpPr>
        <p:spPr>
          <a:xfrm>
            <a:off x="11087100" y="2095500"/>
            <a:ext cx="6743700" cy="6555641"/>
          </a:xfrm>
          <a:prstGeom prst="rect">
            <a:avLst/>
          </a:prstGeom>
          <a:noFill/>
        </p:spPr>
        <p:txBody>
          <a:bodyPr wrap="square" rtlCol="0">
            <a:spAutoFit/>
          </a:bodyPr>
          <a:lstStyle/>
          <a:p>
            <a:pPr marL="457200" indent="-457200">
              <a:buFont typeface="Arial" panose="020B0604020202020204" pitchFamily="34" charset="0"/>
              <a:buChar char="•"/>
            </a:pPr>
            <a:r>
              <a:rPr lang="en-US" sz="2800" dirty="0"/>
              <a:t>We found that Science and Technology are very welcomed by the users. This presents a massive opportunity for Social Buzz to include more news feed.</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We found that F</a:t>
            </a:r>
            <a:r>
              <a:rPr lang="en-US" altLang="zh-CN" sz="2800" dirty="0"/>
              <a:t>ood and Healthy Eating are among the most popular categories, and users posses conflicted opinion on them, suggesting that users may want to see more diversified recipes and such related feed</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We would like to help you further in real time.</a:t>
            </a:r>
          </a:p>
          <a:p>
            <a:pPr marL="457200" indent="-457200">
              <a:buFont typeface="Arial" panose="020B0604020202020204" pitchFamily="34" charset="0"/>
              <a:buChar char="•"/>
            </a:pPr>
            <a:endParaRPr lang="en-US" sz="2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34221"/>
          </a:xfrm>
          <a:prstGeom prst="rect">
            <a:avLst/>
          </a:prstGeom>
        </p:spPr>
        <p:txBody>
          <a:bodyPr lIns="0" tIns="0" rIns="0" bIns="0" rtlCol="0" anchor="t">
            <a:spAutoFit/>
          </a:bodyPr>
          <a:lstStyle/>
          <a:p>
            <a:pPr>
              <a:lnSpc>
                <a:spcPts val="3640"/>
              </a:lnSpc>
            </a:pPr>
            <a:r>
              <a:rPr lang="en-US" sz="2600" spc="-26" dirty="0">
                <a:solidFill>
                  <a:srgbClr val="FFFFFF"/>
                </a:solidFill>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Arial" panose="020B0604020202020204" pitchFamily="34" charset="0"/>
                <a:cs typeface="Arial" panose="020B0604020202020204" pitchFamily="34"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1"/>
            <a:ext cx="8673443" cy="4678280"/>
            <a:chOff x="0" y="0"/>
            <a:chExt cx="11564591" cy="6237705"/>
          </a:xfrm>
        </p:grpSpPr>
        <p:sp>
          <p:nvSpPr>
            <p:cNvPr id="3" name="TextBox 3"/>
            <p:cNvSpPr txBox="1"/>
            <p:nvPr/>
          </p:nvSpPr>
          <p:spPr>
            <a:xfrm>
              <a:off x="0" y="0"/>
              <a:ext cx="11564591" cy="1969770"/>
            </a:xfrm>
            <a:prstGeom prst="rect">
              <a:avLst/>
            </a:prstGeom>
          </p:spPr>
          <p:txBody>
            <a:bodyPr lIns="0" tIns="0" rIns="0" bIns="0" rtlCol="0" anchor="t">
              <a:spAutoFit/>
            </a:bodyPr>
            <a:lstStyle/>
            <a:p>
              <a:r>
                <a:rPr lang="en-US" sz="9600" spc="-80" dirty="0">
                  <a:solidFill>
                    <a:srgbClr val="000000"/>
                  </a:solidFill>
                  <a:latin typeface="Arial" panose="020B0604020202020204" pitchFamily="34" charset="0"/>
                  <a:cs typeface="Arial" panose="020B0604020202020204" pitchFamily="34" charset="0"/>
                </a:rPr>
                <a:t>Today's agenda</a:t>
              </a:r>
            </a:p>
          </p:txBody>
        </p:sp>
        <p:sp>
          <p:nvSpPr>
            <p:cNvPr id="4" name="TextBox 4"/>
            <p:cNvSpPr txBox="1"/>
            <p:nvPr/>
          </p:nvSpPr>
          <p:spPr>
            <a:xfrm>
              <a:off x="0" y="2298166"/>
              <a:ext cx="11564591" cy="3939539"/>
            </a:xfrm>
            <a:prstGeom prst="rect">
              <a:avLst/>
            </a:prstGeom>
          </p:spPr>
          <p:txBody>
            <a:bodyPr lIns="0" tIns="0" rIns="0" bIns="0" rtlCol="0" anchor="t">
              <a:spAutoFit/>
            </a:bodyPr>
            <a:lstStyle/>
            <a:p>
              <a:r>
                <a:rPr lang="en-US" sz="3200" spc="-19" dirty="0">
                  <a:solidFill>
                    <a:srgbClr val="000000"/>
                  </a:solidFill>
                  <a:cs typeface="Arial" panose="020B0604020202020204" pitchFamily="34" charset="0"/>
                </a:rPr>
                <a:t>Project recap</a:t>
              </a:r>
            </a:p>
            <a:p>
              <a:r>
                <a:rPr lang="en-US" sz="3200" spc="-19" dirty="0">
                  <a:solidFill>
                    <a:srgbClr val="000000"/>
                  </a:solidFill>
                  <a:cs typeface="Arial" panose="020B0604020202020204" pitchFamily="34" charset="0"/>
                </a:rPr>
                <a:t>Problem</a:t>
              </a:r>
            </a:p>
            <a:p>
              <a:r>
                <a:rPr lang="en-US" sz="3200" spc="-19" dirty="0">
                  <a:solidFill>
                    <a:srgbClr val="000000"/>
                  </a:solidFill>
                  <a:cs typeface="Arial" panose="020B0604020202020204" pitchFamily="34" charset="0"/>
                </a:rPr>
                <a:t>The Analytics team</a:t>
              </a:r>
            </a:p>
            <a:p>
              <a:r>
                <a:rPr lang="en-US" sz="3200" spc="-19" dirty="0">
                  <a:solidFill>
                    <a:srgbClr val="000000"/>
                  </a:solidFill>
                  <a:cs typeface="Arial" panose="020B0604020202020204" pitchFamily="34" charset="0"/>
                </a:rPr>
                <a:t>Process</a:t>
              </a:r>
            </a:p>
            <a:p>
              <a:r>
                <a:rPr lang="en-US" sz="3200" spc="-19" dirty="0">
                  <a:solidFill>
                    <a:srgbClr val="000000"/>
                  </a:solidFill>
                  <a:cs typeface="Arial" panose="020B0604020202020204" pitchFamily="34" charset="0"/>
                </a:rPr>
                <a:t>Insights</a:t>
              </a:r>
            </a:p>
            <a:p>
              <a:r>
                <a:rPr lang="en-US" sz="3200" spc="-19" dirty="0">
                  <a:solidFill>
                    <a:srgbClr val="000000"/>
                  </a:solidFill>
                  <a:cs typeface="Arial" panose="020B0604020202020204" pitchFamily="34" charset="0"/>
                </a:rPr>
                <a:t>Summary</a:t>
              </a: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7">
              <a:alphaModFix amt="80000"/>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7">
              <a:alphaModFix amt="80000"/>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7">
              <a:alphaModFix amt="80000"/>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7">
              <a:alphaModFix amt="80000"/>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0" y="9838214"/>
              <a:ext cx="3005065" cy="2794710"/>
            </a:xfrm>
            <a:prstGeom prst="rect">
              <a:avLst/>
            </a:prstGeom>
          </p:spPr>
        </p:pic>
      </p:grpSp>
      <p:pic>
        <p:nvPicPr>
          <p:cNvPr id="23" name="Audio 22">
            <a:hlinkClick r:id="" action="ppaction://media"/>
            <a:extLst>
              <a:ext uri="{FF2B5EF4-FFF2-40B4-BE49-F238E27FC236}">
                <a16:creationId xmlns:a16="http://schemas.microsoft.com/office/drawing/2014/main" id="{EE624834-2713-9020-9F47-BE62A7E9D72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891125" y="9890125"/>
            <a:ext cx="244475" cy="2444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078"/>
    </mc:Choice>
    <mc:Fallback>
      <p:transition spd="slow" advTm="31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3" y="584601"/>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4946896" y="2005584"/>
            <a:ext cx="11342283" cy="6275832"/>
          </a:xfrm>
          <a:prstGeom prst="rect">
            <a:avLst/>
          </a:prstGeom>
          <a:solidFill>
            <a:schemeClr val="bg1"/>
          </a:solidFill>
        </p:spPr>
        <p:txBody>
          <a:bodyPr/>
          <a:lstStyle/>
          <a:p>
            <a:endParaRPr lang="en-US" dirty="0"/>
          </a:p>
        </p:txBody>
      </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0799999">
            <a:off x="1983048" y="1909668"/>
            <a:ext cx="6453903" cy="6467663"/>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Arial" panose="020B0604020202020204" pitchFamily="34" charset="0"/>
                <a:cs typeface="Arial" panose="020B0604020202020204" pitchFamily="34" charset="0"/>
              </a:rPr>
              <a:t>Project Recap</a:t>
            </a:r>
          </a:p>
        </p:txBody>
      </p:sp>
      <p:graphicFrame>
        <p:nvGraphicFramePr>
          <p:cNvPr id="35" name="Diagram 34">
            <a:extLst>
              <a:ext uri="{FF2B5EF4-FFF2-40B4-BE49-F238E27FC236}">
                <a16:creationId xmlns:a16="http://schemas.microsoft.com/office/drawing/2014/main" id="{B086B625-175C-EFAD-D61B-E7028225A935}"/>
              </a:ext>
            </a:extLst>
          </p:cNvPr>
          <p:cNvGraphicFramePr/>
          <p:nvPr>
            <p:extLst>
              <p:ext uri="{D42A27DB-BD31-4B8C-83A1-F6EECF244321}">
                <p14:modId xmlns:p14="http://schemas.microsoft.com/office/powerpoint/2010/main" val="606752443"/>
              </p:ext>
            </p:extLst>
          </p:nvPr>
        </p:nvGraphicFramePr>
        <p:xfrm>
          <a:off x="8782194" y="2324100"/>
          <a:ext cx="7296006" cy="55626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6" name="AutoShape 6"/>
          <p:cNvSpPr/>
          <p:nvPr/>
        </p:nvSpPr>
        <p:spPr>
          <a:xfrm>
            <a:off x="0" y="0"/>
            <a:ext cx="9964482" cy="10287000"/>
          </a:xfrm>
          <a:prstGeom prst="rect">
            <a:avLst/>
          </a:prstGeom>
          <a:solidFill>
            <a:srgbClr val="A100FF"/>
          </a:solidFill>
          <a:ln>
            <a:solidFill>
              <a:srgbClr val="A100FF"/>
            </a:solidFill>
          </a:ln>
        </p:spPr>
        <p:txBody>
          <a:bodyPr/>
          <a:lstStyle/>
          <a:p>
            <a:endParaRPr lang="en-AU" dirty="0"/>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9"/>
          <a:srcRect l="24693" r="24693"/>
          <a:stretch>
            <a:fillRect/>
          </a:stretch>
        </p:blipFill>
        <p:spPr>
          <a:xfrm>
            <a:off x="11007484" y="1028700"/>
            <a:ext cx="6251816" cy="8229600"/>
          </a:xfrm>
          <a:prstGeom prst="rect">
            <a:avLst/>
          </a:prstGeom>
        </p:spPr>
      </p:pic>
      <p:sp>
        <p:nvSpPr>
          <p:cNvPr id="21" name="TextBox 21"/>
          <p:cNvSpPr txBox="1"/>
          <p:nvPr/>
        </p:nvSpPr>
        <p:spPr>
          <a:xfrm>
            <a:off x="3069738" y="2308953"/>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Arial" panose="020B0604020202020204" pitchFamily="34" charset="0"/>
                <a:cs typeface="Arial" panose="020B0604020202020204" pitchFamily="34" charset="0"/>
              </a:rPr>
              <a:t>Problem</a:t>
            </a:r>
          </a:p>
        </p:txBody>
      </p:sp>
      <p:sp>
        <p:nvSpPr>
          <p:cNvPr id="24" name="Oval 23">
            <a:extLst>
              <a:ext uri="{FF2B5EF4-FFF2-40B4-BE49-F238E27FC236}">
                <a16:creationId xmlns:a16="http://schemas.microsoft.com/office/drawing/2014/main" id="{6671DBFB-73C1-D132-BA03-EC052ED218D0}"/>
              </a:ext>
            </a:extLst>
          </p:cNvPr>
          <p:cNvSpPr/>
          <p:nvPr/>
        </p:nvSpPr>
        <p:spPr>
          <a:xfrm>
            <a:off x="4120947" y="8013176"/>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5" name="Oval 24">
            <a:extLst>
              <a:ext uri="{FF2B5EF4-FFF2-40B4-BE49-F238E27FC236}">
                <a16:creationId xmlns:a16="http://schemas.microsoft.com/office/drawing/2014/main" id="{6FBF68EA-02B9-CFE4-074C-8D1B8AAA39E0}"/>
              </a:ext>
            </a:extLst>
          </p:cNvPr>
          <p:cNvSpPr/>
          <p:nvPr/>
        </p:nvSpPr>
        <p:spPr>
          <a:xfrm>
            <a:off x="3848342" y="8144405"/>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6" name="Oval 25">
            <a:extLst>
              <a:ext uri="{FF2B5EF4-FFF2-40B4-BE49-F238E27FC236}">
                <a16:creationId xmlns:a16="http://schemas.microsoft.com/office/drawing/2014/main" id="{9CB03279-1E41-9681-A688-F7C2F8B05A5A}"/>
              </a:ext>
            </a:extLst>
          </p:cNvPr>
          <p:cNvSpPr/>
          <p:nvPr/>
        </p:nvSpPr>
        <p:spPr>
          <a:xfrm>
            <a:off x="3562721" y="8248062"/>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7" name="Oval 26">
            <a:extLst>
              <a:ext uri="{FF2B5EF4-FFF2-40B4-BE49-F238E27FC236}">
                <a16:creationId xmlns:a16="http://schemas.microsoft.com/office/drawing/2014/main" id="{70DC45A1-0F90-1AF5-8ECD-AD39DE45BFF2}"/>
              </a:ext>
            </a:extLst>
          </p:cNvPr>
          <p:cNvSpPr/>
          <p:nvPr/>
        </p:nvSpPr>
        <p:spPr>
          <a:xfrm>
            <a:off x="5429742" y="6494077"/>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8" name="Oval 27">
            <a:extLst>
              <a:ext uri="{FF2B5EF4-FFF2-40B4-BE49-F238E27FC236}">
                <a16:creationId xmlns:a16="http://schemas.microsoft.com/office/drawing/2014/main" id="{5E62CADB-29F6-5E9A-CA32-A67AA1C0F74B}"/>
              </a:ext>
            </a:extLst>
          </p:cNvPr>
          <p:cNvSpPr/>
          <p:nvPr/>
        </p:nvSpPr>
        <p:spPr>
          <a:xfrm>
            <a:off x="5319832" y="6761132"/>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9" name="Oval 28">
            <a:extLst>
              <a:ext uri="{FF2B5EF4-FFF2-40B4-BE49-F238E27FC236}">
                <a16:creationId xmlns:a16="http://schemas.microsoft.com/office/drawing/2014/main" id="{2C39D345-CCF1-E847-EFE8-3F32BE6033B5}"/>
              </a:ext>
            </a:extLst>
          </p:cNvPr>
          <p:cNvSpPr/>
          <p:nvPr/>
        </p:nvSpPr>
        <p:spPr>
          <a:xfrm>
            <a:off x="5241738" y="4483759"/>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30" name="Oval 29">
            <a:extLst>
              <a:ext uri="{FF2B5EF4-FFF2-40B4-BE49-F238E27FC236}">
                <a16:creationId xmlns:a16="http://schemas.microsoft.com/office/drawing/2014/main" id="{6BB07A34-2A1C-BDD7-DD66-A929E80A5CB5}"/>
              </a:ext>
            </a:extLst>
          </p:cNvPr>
          <p:cNvSpPr/>
          <p:nvPr/>
        </p:nvSpPr>
        <p:spPr>
          <a:xfrm>
            <a:off x="5442758" y="4356104"/>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31" name="Oval 30">
            <a:extLst>
              <a:ext uri="{FF2B5EF4-FFF2-40B4-BE49-F238E27FC236}">
                <a16:creationId xmlns:a16="http://schemas.microsoft.com/office/drawing/2014/main" id="{C70701B4-CB3C-F549-6468-B9827DD5C203}"/>
              </a:ext>
            </a:extLst>
          </p:cNvPr>
          <p:cNvSpPr/>
          <p:nvPr/>
        </p:nvSpPr>
        <p:spPr>
          <a:xfrm>
            <a:off x="5643777" y="4228449"/>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32" name="Oval 31">
            <a:extLst>
              <a:ext uri="{FF2B5EF4-FFF2-40B4-BE49-F238E27FC236}">
                <a16:creationId xmlns:a16="http://schemas.microsoft.com/office/drawing/2014/main" id="{BFFA0F14-CF25-E384-1895-9E425702F6CF}"/>
              </a:ext>
            </a:extLst>
          </p:cNvPr>
          <p:cNvSpPr/>
          <p:nvPr/>
        </p:nvSpPr>
        <p:spPr>
          <a:xfrm>
            <a:off x="5844796" y="4356104"/>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33" name="Oval 32">
            <a:extLst>
              <a:ext uri="{FF2B5EF4-FFF2-40B4-BE49-F238E27FC236}">
                <a16:creationId xmlns:a16="http://schemas.microsoft.com/office/drawing/2014/main" id="{6A4872C4-EE15-30B9-0153-E99ECC3168BF}"/>
              </a:ext>
            </a:extLst>
          </p:cNvPr>
          <p:cNvSpPr/>
          <p:nvPr/>
        </p:nvSpPr>
        <p:spPr>
          <a:xfrm>
            <a:off x="6045816" y="4483759"/>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34" name="Oval 33">
            <a:extLst>
              <a:ext uri="{FF2B5EF4-FFF2-40B4-BE49-F238E27FC236}">
                <a16:creationId xmlns:a16="http://schemas.microsoft.com/office/drawing/2014/main" id="{04D922BA-DE77-4D73-AC62-754C59E0F097}"/>
              </a:ext>
            </a:extLst>
          </p:cNvPr>
          <p:cNvSpPr/>
          <p:nvPr/>
        </p:nvSpPr>
        <p:spPr>
          <a:xfrm>
            <a:off x="5643777" y="4497546"/>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35" name="Oval 34">
            <a:extLst>
              <a:ext uri="{FF2B5EF4-FFF2-40B4-BE49-F238E27FC236}">
                <a16:creationId xmlns:a16="http://schemas.microsoft.com/office/drawing/2014/main" id="{61B9F616-8668-AF21-5AB8-2AAFB3E7423F}"/>
              </a:ext>
            </a:extLst>
          </p:cNvPr>
          <p:cNvSpPr/>
          <p:nvPr/>
        </p:nvSpPr>
        <p:spPr>
          <a:xfrm>
            <a:off x="5643777" y="4767154"/>
            <a:ext cx="144618" cy="144618"/>
          </a:xfrm>
          <a:prstGeom prst="ellipse">
            <a:avLst/>
          </a:prstGeom>
          <a:solidFill>
            <a:srgbClr val="461B49"/>
          </a:solidFill>
          <a:ln>
            <a:no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36" name="Freeform: Shape 35">
            <a:extLst>
              <a:ext uri="{FF2B5EF4-FFF2-40B4-BE49-F238E27FC236}">
                <a16:creationId xmlns:a16="http://schemas.microsoft.com/office/drawing/2014/main" id="{A25F6950-D571-1AD4-729E-9A3DC25B4A21}"/>
              </a:ext>
            </a:extLst>
          </p:cNvPr>
          <p:cNvSpPr/>
          <p:nvPr/>
        </p:nvSpPr>
        <p:spPr>
          <a:xfrm>
            <a:off x="2857707" y="8555767"/>
            <a:ext cx="3714965" cy="836398"/>
          </a:xfrm>
          <a:custGeom>
            <a:avLst/>
            <a:gdLst>
              <a:gd name="connsiteX0" fmla="*/ 0 w 3119415"/>
              <a:gd name="connsiteY0" fmla="*/ 139402 h 836398"/>
              <a:gd name="connsiteX1" fmla="*/ 139402 w 3119415"/>
              <a:gd name="connsiteY1" fmla="*/ 0 h 836398"/>
              <a:gd name="connsiteX2" fmla="*/ 2980013 w 3119415"/>
              <a:gd name="connsiteY2" fmla="*/ 0 h 836398"/>
              <a:gd name="connsiteX3" fmla="*/ 3119415 w 3119415"/>
              <a:gd name="connsiteY3" fmla="*/ 139402 h 836398"/>
              <a:gd name="connsiteX4" fmla="*/ 3119415 w 3119415"/>
              <a:gd name="connsiteY4" fmla="*/ 696996 h 836398"/>
              <a:gd name="connsiteX5" fmla="*/ 2980013 w 3119415"/>
              <a:gd name="connsiteY5" fmla="*/ 836398 h 836398"/>
              <a:gd name="connsiteX6" fmla="*/ 139402 w 3119415"/>
              <a:gd name="connsiteY6" fmla="*/ 836398 h 836398"/>
              <a:gd name="connsiteX7" fmla="*/ 0 w 3119415"/>
              <a:gd name="connsiteY7" fmla="*/ 696996 h 836398"/>
              <a:gd name="connsiteX8" fmla="*/ 0 w 3119415"/>
              <a:gd name="connsiteY8" fmla="*/ 139402 h 83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9415" h="836398">
                <a:moveTo>
                  <a:pt x="0" y="139402"/>
                </a:moveTo>
                <a:cubicBezTo>
                  <a:pt x="0" y="62412"/>
                  <a:pt x="62412" y="0"/>
                  <a:pt x="139402" y="0"/>
                </a:cubicBezTo>
                <a:lnTo>
                  <a:pt x="2980013" y="0"/>
                </a:lnTo>
                <a:cubicBezTo>
                  <a:pt x="3057003" y="0"/>
                  <a:pt x="3119415" y="62412"/>
                  <a:pt x="3119415" y="139402"/>
                </a:cubicBezTo>
                <a:lnTo>
                  <a:pt x="3119415" y="696996"/>
                </a:lnTo>
                <a:cubicBezTo>
                  <a:pt x="3119415" y="773986"/>
                  <a:pt x="3057003" y="836398"/>
                  <a:pt x="2980013" y="836398"/>
                </a:cubicBezTo>
                <a:lnTo>
                  <a:pt x="139402" y="836398"/>
                </a:lnTo>
                <a:cubicBezTo>
                  <a:pt x="62412" y="836398"/>
                  <a:pt x="0" y="773986"/>
                  <a:pt x="0" y="696996"/>
                </a:cubicBezTo>
                <a:lnTo>
                  <a:pt x="0" y="139402"/>
                </a:lnTo>
                <a:close/>
              </a:path>
            </a:pathLst>
          </a:custGeom>
          <a:solidFill>
            <a:srgbClr val="461B49"/>
          </a:solidFill>
          <a:ln>
            <a:noFill/>
          </a:ln>
        </p:spPr>
        <p:style>
          <a:lnRef idx="2">
            <a:schemeClr val="lt1">
              <a:hueOff val="0"/>
              <a:satOff val="0"/>
              <a:lumOff val="0"/>
              <a:alphaOff val="0"/>
            </a:schemeClr>
          </a:lnRef>
          <a:fillRef idx="1">
            <a:scrgbClr r="0" g="0" b="0"/>
          </a:fillRef>
          <a:effectRef idx="0">
            <a:schemeClr val="accent2">
              <a:hueOff val="0"/>
              <a:satOff val="0"/>
              <a:lumOff val="0"/>
              <a:alphaOff val="0"/>
            </a:schemeClr>
          </a:effectRef>
          <a:fontRef idx="minor">
            <a:schemeClr val="lt1"/>
          </a:fontRef>
        </p:style>
        <p:txBody>
          <a:bodyPr spcFirstLastPara="0" vert="horz" wrap="square" lIns="701106" tIns="117030" rIns="117030" bIns="117030" numCol="1" spcCol="1270" anchor="ctr" anchorCtr="0">
            <a:noAutofit/>
          </a:bodyPr>
          <a:lstStyle/>
          <a:p>
            <a:pPr marL="0" lvl="0" indent="0" algn="l" defTabSz="889000">
              <a:lnSpc>
                <a:spcPct val="90000"/>
              </a:lnSpc>
              <a:spcBef>
                <a:spcPct val="0"/>
              </a:spcBef>
              <a:spcAft>
                <a:spcPct val="35000"/>
              </a:spcAft>
              <a:buNone/>
            </a:pPr>
            <a:r>
              <a:rPr lang="en-US" sz="2400" kern="1200" dirty="0"/>
              <a:t>Vast amount of data</a:t>
            </a:r>
          </a:p>
        </p:txBody>
      </p:sp>
      <p:sp>
        <p:nvSpPr>
          <p:cNvPr id="37" name="Oval 36" descr="Database with solid fill">
            <a:extLst>
              <a:ext uri="{FF2B5EF4-FFF2-40B4-BE49-F238E27FC236}">
                <a16:creationId xmlns:a16="http://schemas.microsoft.com/office/drawing/2014/main" id="{CC7ACE8C-AD77-266A-3A0B-F6F605E589CE}"/>
              </a:ext>
            </a:extLst>
          </p:cNvPr>
          <p:cNvSpPr/>
          <p:nvPr/>
        </p:nvSpPr>
        <p:spPr>
          <a:xfrm>
            <a:off x="1992890" y="7735709"/>
            <a:ext cx="1446182" cy="1446080"/>
          </a:xfrm>
          <a:prstGeom prst="ellipse">
            <a:avLst/>
          </a:prstGeom>
          <a: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a:blipFill>
          <a:ln>
            <a:noFill/>
          </a:ln>
        </p:spPr>
        <p:style>
          <a:lnRef idx="2">
            <a:schemeClr val="lt1">
              <a:hueOff val="0"/>
              <a:satOff val="0"/>
              <a:lumOff val="0"/>
              <a:alphaOff val="0"/>
            </a:schemeClr>
          </a:lnRef>
          <a:fillRef idx="1">
            <a:scrgbClr r="0" g="0" b="0"/>
          </a:fillRef>
          <a:effectRef idx="0">
            <a:schemeClr val="accent2">
              <a:tint val="50000"/>
              <a:hueOff val="0"/>
              <a:satOff val="0"/>
              <a:lumOff val="0"/>
              <a:alphaOff val="0"/>
            </a:schemeClr>
          </a:effectRef>
          <a:fontRef idx="minor">
            <a:schemeClr val="lt1">
              <a:hueOff val="0"/>
              <a:satOff val="0"/>
              <a:lumOff val="0"/>
              <a:alphaOff val="0"/>
            </a:schemeClr>
          </a:fontRef>
        </p:style>
      </p:sp>
      <p:sp>
        <p:nvSpPr>
          <p:cNvPr id="38" name="Freeform: Shape 37">
            <a:extLst>
              <a:ext uri="{FF2B5EF4-FFF2-40B4-BE49-F238E27FC236}">
                <a16:creationId xmlns:a16="http://schemas.microsoft.com/office/drawing/2014/main" id="{06B06D7F-B1F0-DF26-0B0B-5C3A9197EFA7}"/>
              </a:ext>
            </a:extLst>
          </p:cNvPr>
          <p:cNvSpPr/>
          <p:nvPr/>
        </p:nvSpPr>
        <p:spPr>
          <a:xfrm>
            <a:off x="4864285" y="7469675"/>
            <a:ext cx="3927812" cy="836398"/>
          </a:xfrm>
          <a:custGeom>
            <a:avLst/>
            <a:gdLst>
              <a:gd name="connsiteX0" fmla="*/ 0 w 3119415"/>
              <a:gd name="connsiteY0" fmla="*/ 139402 h 836398"/>
              <a:gd name="connsiteX1" fmla="*/ 139402 w 3119415"/>
              <a:gd name="connsiteY1" fmla="*/ 0 h 836398"/>
              <a:gd name="connsiteX2" fmla="*/ 2980013 w 3119415"/>
              <a:gd name="connsiteY2" fmla="*/ 0 h 836398"/>
              <a:gd name="connsiteX3" fmla="*/ 3119415 w 3119415"/>
              <a:gd name="connsiteY3" fmla="*/ 139402 h 836398"/>
              <a:gd name="connsiteX4" fmla="*/ 3119415 w 3119415"/>
              <a:gd name="connsiteY4" fmla="*/ 696996 h 836398"/>
              <a:gd name="connsiteX5" fmla="*/ 2980013 w 3119415"/>
              <a:gd name="connsiteY5" fmla="*/ 836398 h 836398"/>
              <a:gd name="connsiteX6" fmla="*/ 139402 w 3119415"/>
              <a:gd name="connsiteY6" fmla="*/ 836398 h 836398"/>
              <a:gd name="connsiteX7" fmla="*/ 0 w 3119415"/>
              <a:gd name="connsiteY7" fmla="*/ 696996 h 836398"/>
              <a:gd name="connsiteX8" fmla="*/ 0 w 3119415"/>
              <a:gd name="connsiteY8" fmla="*/ 139402 h 83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9415" h="836398">
                <a:moveTo>
                  <a:pt x="0" y="139402"/>
                </a:moveTo>
                <a:cubicBezTo>
                  <a:pt x="0" y="62412"/>
                  <a:pt x="62412" y="0"/>
                  <a:pt x="139402" y="0"/>
                </a:cubicBezTo>
                <a:lnTo>
                  <a:pt x="2980013" y="0"/>
                </a:lnTo>
                <a:cubicBezTo>
                  <a:pt x="3057003" y="0"/>
                  <a:pt x="3119415" y="62412"/>
                  <a:pt x="3119415" y="139402"/>
                </a:cubicBezTo>
                <a:lnTo>
                  <a:pt x="3119415" y="696996"/>
                </a:lnTo>
                <a:cubicBezTo>
                  <a:pt x="3119415" y="773986"/>
                  <a:pt x="3057003" y="836398"/>
                  <a:pt x="2980013" y="836398"/>
                </a:cubicBezTo>
                <a:lnTo>
                  <a:pt x="139402" y="836398"/>
                </a:lnTo>
                <a:cubicBezTo>
                  <a:pt x="62412" y="836398"/>
                  <a:pt x="0" y="773986"/>
                  <a:pt x="0" y="696996"/>
                </a:cubicBezTo>
                <a:lnTo>
                  <a:pt x="0" y="139402"/>
                </a:lnTo>
                <a:close/>
              </a:path>
            </a:pathLst>
          </a:custGeom>
          <a:solidFill>
            <a:srgbClr val="461B49">
              <a:alpha val="70000"/>
            </a:srgbClr>
          </a:solidFill>
          <a:ln>
            <a:noFill/>
          </a:ln>
        </p:spPr>
        <p:style>
          <a:lnRef idx="2">
            <a:schemeClr val="lt1">
              <a:hueOff val="0"/>
              <a:satOff val="0"/>
              <a:lumOff val="0"/>
              <a:alphaOff val="0"/>
            </a:schemeClr>
          </a:lnRef>
          <a:fillRef idx="1">
            <a:scrgbClr r="0" g="0" b="0"/>
          </a:fillRef>
          <a:effectRef idx="0">
            <a:schemeClr val="accent2">
              <a:hueOff val="0"/>
              <a:satOff val="0"/>
              <a:lumOff val="0"/>
              <a:alphaOff val="0"/>
            </a:schemeClr>
          </a:effectRef>
          <a:fontRef idx="minor">
            <a:schemeClr val="lt1"/>
          </a:fontRef>
        </p:style>
        <p:txBody>
          <a:bodyPr spcFirstLastPara="0" vert="horz" wrap="square" lIns="701106" tIns="117030" rIns="117030" bIns="117030" numCol="1" spcCol="1270" anchor="ctr" anchorCtr="0">
            <a:noAutofit/>
          </a:bodyPr>
          <a:lstStyle/>
          <a:p>
            <a:pPr marL="0" lvl="0" indent="0" algn="l" defTabSz="889000">
              <a:lnSpc>
                <a:spcPct val="90000"/>
              </a:lnSpc>
              <a:spcBef>
                <a:spcPct val="0"/>
              </a:spcBef>
              <a:spcAft>
                <a:spcPct val="35000"/>
              </a:spcAft>
              <a:buNone/>
            </a:pPr>
            <a:r>
              <a:rPr lang="en-US" sz="2400" kern="1200" dirty="0"/>
              <a:t>How to capitalize such big amount of data?</a:t>
            </a:r>
          </a:p>
        </p:txBody>
      </p:sp>
      <p:sp>
        <p:nvSpPr>
          <p:cNvPr id="39" name="Oval 38" descr="Coins with solid fill">
            <a:extLst>
              <a:ext uri="{FF2B5EF4-FFF2-40B4-BE49-F238E27FC236}">
                <a16:creationId xmlns:a16="http://schemas.microsoft.com/office/drawing/2014/main" id="{8A7DF6FE-F7DB-F90B-23F2-BB44BDB10A9C}"/>
              </a:ext>
            </a:extLst>
          </p:cNvPr>
          <p:cNvSpPr/>
          <p:nvPr/>
        </p:nvSpPr>
        <p:spPr>
          <a:xfrm>
            <a:off x="3999468" y="6649617"/>
            <a:ext cx="1446182" cy="1446080"/>
          </a:xfrm>
          <a:prstGeom prst="ellipse">
            <a:avLst/>
          </a:prstGeom>
          <a: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a:blipFill>
          <a:ln>
            <a:noFill/>
          </a:ln>
        </p:spPr>
        <p:style>
          <a:lnRef idx="2">
            <a:schemeClr val="lt1">
              <a:hueOff val="0"/>
              <a:satOff val="0"/>
              <a:lumOff val="0"/>
              <a:alphaOff val="0"/>
            </a:schemeClr>
          </a:lnRef>
          <a:fillRef idx="1">
            <a:scrgbClr r="0" g="0" b="0"/>
          </a:fillRef>
          <a:effectRef idx="0">
            <a:schemeClr val="accent2">
              <a:tint val="50000"/>
              <a:hueOff val="0"/>
              <a:satOff val="0"/>
              <a:lumOff val="0"/>
              <a:alphaOff val="0"/>
            </a:schemeClr>
          </a:effectRef>
          <a:fontRef idx="minor">
            <a:schemeClr val="lt1">
              <a:hueOff val="0"/>
              <a:satOff val="0"/>
              <a:lumOff val="0"/>
              <a:alphaOff val="0"/>
            </a:schemeClr>
          </a:fontRef>
        </p:style>
      </p:sp>
      <p:sp>
        <p:nvSpPr>
          <p:cNvPr id="40" name="Freeform: Shape 39">
            <a:extLst>
              <a:ext uri="{FF2B5EF4-FFF2-40B4-BE49-F238E27FC236}">
                <a16:creationId xmlns:a16="http://schemas.microsoft.com/office/drawing/2014/main" id="{CEA80140-83A8-EBB1-4F22-39954EFF7B1C}"/>
              </a:ext>
            </a:extLst>
          </p:cNvPr>
          <p:cNvSpPr/>
          <p:nvPr/>
        </p:nvSpPr>
        <p:spPr>
          <a:xfrm>
            <a:off x="5785503" y="4833137"/>
            <a:ext cx="3968097" cy="2365013"/>
          </a:xfrm>
          <a:custGeom>
            <a:avLst/>
            <a:gdLst>
              <a:gd name="connsiteX0" fmla="*/ 0 w 3119415"/>
              <a:gd name="connsiteY0" fmla="*/ 319187 h 1915083"/>
              <a:gd name="connsiteX1" fmla="*/ 319187 w 3119415"/>
              <a:gd name="connsiteY1" fmla="*/ 0 h 1915083"/>
              <a:gd name="connsiteX2" fmla="*/ 2800228 w 3119415"/>
              <a:gd name="connsiteY2" fmla="*/ 0 h 1915083"/>
              <a:gd name="connsiteX3" fmla="*/ 3119415 w 3119415"/>
              <a:gd name="connsiteY3" fmla="*/ 319187 h 1915083"/>
              <a:gd name="connsiteX4" fmla="*/ 3119415 w 3119415"/>
              <a:gd name="connsiteY4" fmla="*/ 1595896 h 1915083"/>
              <a:gd name="connsiteX5" fmla="*/ 2800228 w 3119415"/>
              <a:gd name="connsiteY5" fmla="*/ 1915083 h 1915083"/>
              <a:gd name="connsiteX6" fmla="*/ 319187 w 3119415"/>
              <a:gd name="connsiteY6" fmla="*/ 1915083 h 1915083"/>
              <a:gd name="connsiteX7" fmla="*/ 0 w 3119415"/>
              <a:gd name="connsiteY7" fmla="*/ 1595896 h 1915083"/>
              <a:gd name="connsiteX8" fmla="*/ 0 w 3119415"/>
              <a:gd name="connsiteY8" fmla="*/ 319187 h 1915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9415" h="1915083">
                <a:moveTo>
                  <a:pt x="0" y="319187"/>
                </a:moveTo>
                <a:cubicBezTo>
                  <a:pt x="0" y="142905"/>
                  <a:pt x="142905" y="0"/>
                  <a:pt x="319187" y="0"/>
                </a:cubicBezTo>
                <a:lnTo>
                  <a:pt x="2800228" y="0"/>
                </a:lnTo>
                <a:cubicBezTo>
                  <a:pt x="2976510" y="0"/>
                  <a:pt x="3119415" y="142905"/>
                  <a:pt x="3119415" y="319187"/>
                </a:cubicBezTo>
                <a:lnTo>
                  <a:pt x="3119415" y="1595896"/>
                </a:lnTo>
                <a:cubicBezTo>
                  <a:pt x="3119415" y="1772178"/>
                  <a:pt x="2976510" y="1915083"/>
                  <a:pt x="2800228" y="1915083"/>
                </a:cubicBezTo>
                <a:lnTo>
                  <a:pt x="319187" y="1915083"/>
                </a:lnTo>
                <a:cubicBezTo>
                  <a:pt x="142905" y="1915083"/>
                  <a:pt x="0" y="1772178"/>
                  <a:pt x="0" y="1595896"/>
                </a:cubicBezTo>
                <a:lnTo>
                  <a:pt x="0" y="319187"/>
                </a:lnTo>
                <a:close/>
              </a:path>
            </a:pathLst>
          </a:custGeom>
          <a:solidFill>
            <a:srgbClr val="461B49">
              <a:alpha val="30000"/>
            </a:srgbClr>
          </a:solidFill>
          <a:ln>
            <a:noFill/>
          </a:ln>
        </p:spPr>
        <p:style>
          <a:lnRef idx="2">
            <a:schemeClr val="lt1">
              <a:hueOff val="0"/>
              <a:satOff val="0"/>
              <a:lumOff val="0"/>
              <a:alphaOff val="0"/>
            </a:schemeClr>
          </a:lnRef>
          <a:fillRef idx="1">
            <a:scrgbClr r="0" g="0" b="0"/>
          </a:fillRef>
          <a:effectRef idx="0">
            <a:schemeClr val="accent2">
              <a:hueOff val="0"/>
              <a:satOff val="0"/>
              <a:lumOff val="0"/>
              <a:alphaOff val="0"/>
            </a:schemeClr>
          </a:effectRef>
          <a:fontRef idx="minor">
            <a:schemeClr val="lt1"/>
          </a:fontRef>
        </p:style>
        <p:txBody>
          <a:bodyPr spcFirstLastPara="0" vert="horz" wrap="square" lIns="753763" tIns="169687" rIns="169687" bIns="169687" numCol="1" spcCol="1270" anchor="ctr" anchorCtr="0">
            <a:noAutofit/>
          </a:bodyPr>
          <a:lstStyle/>
          <a:p>
            <a:pPr marL="0" lvl="0" indent="0" algn="l" defTabSz="889000">
              <a:lnSpc>
                <a:spcPct val="90000"/>
              </a:lnSpc>
              <a:spcBef>
                <a:spcPct val="0"/>
              </a:spcBef>
              <a:spcAft>
                <a:spcPct val="35000"/>
              </a:spcAft>
              <a:buNone/>
            </a:pPr>
            <a:r>
              <a:rPr lang="en-US" sz="2400" kern="1200" dirty="0"/>
              <a:t>Understand the audience behind the data to provide a more personalized and enjoyable experience</a:t>
            </a:r>
          </a:p>
        </p:txBody>
      </p:sp>
      <p:sp>
        <p:nvSpPr>
          <p:cNvPr id="41" name="Oval 40" descr="Target Audience with solid fill">
            <a:extLst>
              <a:ext uri="{FF2B5EF4-FFF2-40B4-BE49-F238E27FC236}">
                <a16:creationId xmlns:a16="http://schemas.microsoft.com/office/drawing/2014/main" id="{3CBFD53C-9D02-8C0A-BBEA-16EE9B03E60C}"/>
              </a:ext>
            </a:extLst>
          </p:cNvPr>
          <p:cNvSpPr/>
          <p:nvPr/>
        </p:nvSpPr>
        <p:spPr>
          <a:xfrm>
            <a:off x="4920686" y="5002352"/>
            <a:ext cx="1446182" cy="1446080"/>
          </a:xfrm>
          <a:prstGeom prst="ellipse">
            <a:avLst/>
          </a:prstGeom>
          <a: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a:fillRect/>
            </a:stretch>
          </a:blipFill>
          <a:ln>
            <a:noFill/>
          </a:ln>
        </p:spPr>
        <p:style>
          <a:lnRef idx="2">
            <a:schemeClr val="lt1">
              <a:hueOff val="0"/>
              <a:satOff val="0"/>
              <a:lumOff val="0"/>
              <a:alphaOff val="0"/>
            </a:schemeClr>
          </a:lnRef>
          <a:fillRef idx="1">
            <a:scrgbClr r="0" g="0" b="0"/>
          </a:fillRef>
          <a:effectRef idx="0">
            <a:schemeClr val="accent2">
              <a:tint val="50000"/>
              <a:hueOff val="0"/>
              <a:satOff val="0"/>
              <a:lumOff val="0"/>
              <a:alphaOff val="0"/>
            </a:schemeClr>
          </a:effectRef>
          <a:fontRef idx="minor">
            <a:schemeClr val="lt1">
              <a:hueOff val="0"/>
              <a:satOff val="0"/>
              <a:lumOff val="0"/>
              <a:alphaOff val="0"/>
            </a:schemeClr>
          </a:fontRef>
        </p:style>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Freeform: Shape 41">
            <a:extLst>
              <a:ext uri="{FF2B5EF4-FFF2-40B4-BE49-F238E27FC236}">
                <a16:creationId xmlns:a16="http://schemas.microsoft.com/office/drawing/2014/main" id="{36CE34A6-239B-B097-6E8A-DDB29EB30748}"/>
              </a:ext>
            </a:extLst>
          </p:cNvPr>
          <p:cNvSpPr/>
          <p:nvPr/>
        </p:nvSpPr>
        <p:spPr>
          <a:xfrm>
            <a:off x="13335000" y="7216417"/>
            <a:ext cx="4360774" cy="1594978"/>
          </a:xfrm>
          <a:custGeom>
            <a:avLst/>
            <a:gdLst>
              <a:gd name="connsiteX0" fmla="*/ 0 w 3500158"/>
              <a:gd name="connsiteY0" fmla="*/ 0 h 1594976"/>
              <a:gd name="connsiteX1" fmla="*/ 2702670 w 3500158"/>
              <a:gd name="connsiteY1" fmla="*/ 0 h 1594976"/>
              <a:gd name="connsiteX2" fmla="*/ 3500158 w 3500158"/>
              <a:gd name="connsiteY2" fmla="*/ 797488 h 1594976"/>
              <a:gd name="connsiteX3" fmla="*/ 2702670 w 3500158"/>
              <a:gd name="connsiteY3" fmla="*/ 1594976 h 1594976"/>
              <a:gd name="connsiteX4" fmla="*/ 0 w 3500158"/>
              <a:gd name="connsiteY4" fmla="*/ 1594976 h 1594976"/>
              <a:gd name="connsiteX5" fmla="*/ 0 w 3500158"/>
              <a:gd name="connsiteY5" fmla="*/ 0 h 159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0158" h="1594976">
                <a:moveTo>
                  <a:pt x="3500158" y="1594975"/>
                </a:moveTo>
                <a:lnTo>
                  <a:pt x="797488" y="1594975"/>
                </a:lnTo>
                <a:lnTo>
                  <a:pt x="0" y="797488"/>
                </a:lnTo>
                <a:lnTo>
                  <a:pt x="797488" y="1"/>
                </a:lnTo>
                <a:lnTo>
                  <a:pt x="3500158" y="1"/>
                </a:lnTo>
                <a:lnTo>
                  <a:pt x="3500158" y="1594975"/>
                </a:lnTo>
                <a:close/>
              </a:path>
            </a:pathLst>
          </a:custGeom>
          <a:solidFill>
            <a:srgbClr val="EDCDFF"/>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102084" tIns="99061" rIns="184912" bIns="99060" numCol="1" spcCol="1270" anchor="ctr" anchorCtr="0">
            <a:noAutofit/>
          </a:bodyPr>
          <a:lstStyle/>
          <a:p>
            <a:pPr marL="0" lvl="0" indent="0" algn="ctr" defTabSz="1155700">
              <a:lnSpc>
                <a:spcPct val="90000"/>
              </a:lnSpc>
              <a:spcBef>
                <a:spcPct val="0"/>
              </a:spcBef>
              <a:spcAft>
                <a:spcPct val="35000"/>
              </a:spcAft>
              <a:buNone/>
            </a:pPr>
            <a:r>
              <a:rPr lang="en-US" sz="2800" kern="1200" dirty="0">
                <a:solidFill>
                  <a:schemeClr val="tx1"/>
                </a:solidFill>
              </a:rPr>
              <a:t>Zhiheng Wang</a:t>
            </a:r>
          </a:p>
          <a:p>
            <a:pPr marL="228600" lvl="1" indent="-228600" algn="ctr" defTabSz="889000">
              <a:lnSpc>
                <a:spcPct val="90000"/>
              </a:lnSpc>
              <a:spcBef>
                <a:spcPct val="0"/>
              </a:spcBef>
              <a:spcAft>
                <a:spcPct val="15000"/>
              </a:spcAft>
              <a:buNone/>
            </a:pPr>
            <a:r>
              <a:rPr lang="en-US" sz="2400" kern="1200" dirty="0">
                <a:solidFill>
                  <a:schemeClr val="tx1"/>
                </a:solidFill>
              </a:rPr>
              <a:t>Data Analyst</a:t>
            </a:r>
          </a:p>
        </p:txBody>
      </p:sp>
      <p:sp>
        <p:nvSpPr>
          <p:cNvPr id="41" name="Freeform: Shape 40">
            <a:extLst>
              <a:ext uri="{FF2B5EF4-FFF2-40B4-BE49-F238E27FC236}">
                <a16:creationId xmlns:a16="http://schemas.microsoft.com/office/drawing/2014/main" id="{85803EAB-7147-676B-4A51-13866358DFEA}"/>
              </a:ext>
            </a:extLst>
          </p:cNvPr>
          <p:cNvSpPr/>
          <p:nvPr/>
        </p:nvSpPr>
        <p:spPr>
          <a:xfrm>
            <a:off x="13335000" y="4266125"/>
            <a:ext cx="4360774" cy="1594978"/>
          </a:xfrm>
          <a:custGeom>
            <a:avLst/>
            <a:gdLst>
              <a:gd name="connsiteX0" fmla="*/ 0 w 3500158"/>
              <a:gd name="connsiteY0" fmla="*/ 0 h 1594976"/>
              <a:gd name="connsiteX1" fmla="*/ 2702670 w 3500158"/>
              <a:gd name="connsiteY1" fmla="*/ 0 h 1594976"/>
              <a:gd name="connsiteX2" fmla="*/ 3500158 w 3500158"/>
              <a:gd name="connsiteY2" fmla="*/ 797488 h 1594976"/>
              <a:gd name="connsiteX3" fmla="*/ 2702670 w 3500158"/>
              <a:gd name="connsiteY3" fmla="*/ 1594976 h 1594976"/>
              <a:gd name="connsiteX4" fmla="*/ 0 w 3500158"/>
              <a:gd name="connsiteY4" fmla="*/ 1594976 h 1594976"/>
              <a:gd name="connsiteX5" fmla="*/ 0 w 3500158"/>
              <a:gd name="connsiteY5" fmla="*/ 0 h 159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0158" h="1594976">
                <a:moveTo>
                  <a:pt x="3500158" y="1594975"/>
                </a:moveTo>
                <a:lnTo>
                  <a:pt x="797488" y="1594975"/>
                </a:lnTo>
                <a:lnTo>
                  <a:pt x="0" y="797488"/>
                </a:lnTo>
                <a:lnTo>
                  <a:pt x="797488" y="1"/>
                </a:lnTo>
                <a:lnTo>
                  <a:pt x="3500158" y="1"/>
                </a:lnTo>
                <a:lnTo>
                  <a:pt x="3500158" y="1594975"/>
                </a:lnTo>
                <a:close/>
              </a:path>
            </a:pathLst>
          </a:custGeom>
          <a:solidFill>
            <a:srgbClr val="EDCDFF"/>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102084" tIns="99061" rIns="184912" bIns="99060" numCol="1" spcCol="1270" anchor="ctr" anchorCtr="0">
            <a:noAutofit/>
          </a:bodyPr>
          <a:lstStyle/>
          <a:p>
            <a:pPr marL="0" lvl="0" indent="0" algn="ctr" defTabSz="1155700">
              <a:lnSpc>
                <a:spcPct val="90000"/>
              </a:lnSpc>
              <a:spcBef>
                <a:spcPct val="0"/>
              </a:spcBef>
              <a:spcAft>
                <a:spcPct val="35000"/>
              </a:spcAft>
              <a:buNone/>
            </a:pPr>
            <a:r>
              <a:rPr lang="en-US" sz="2800" kern="1200" dirty="0">
                <a:solidFill>
                  <a:schemeClr val="tx1"/>
                </a:solidFill>
              </a:rPr>
              <a:t>Marcus </a:t>
            </a:r>
            <a:r>
              <a:rPr lang="en-US" sz="2800" kern="1200" dirty="0" err="1">
                <a:solidFill>
                  <a:schemeClr val="tx1"/>
                </a:solidFill>
              </a:rPr>
              <a:t>Rompton</a:t>
            </a:r>
            <a:endParaRPr lang="en-US" sz="2800" kern="1200" dirty="0">
              <a:solidFill>
                <a:schemeClr val="tx1"/>
              </a:solidFill>
            </a:endParaRPr>
          </a:p>
          <a:p>
            <a:pPr marL="228600" lvl="1" indent="-228600" algn="ctr" defTabSz="889000">
              <a:lnSpc>
                <a:spcPct val="90000"/>
              </a:lnSpc>
              <a:spcBef>
                <a:spcPct val="0"/>
              </a:spcBef>
              <a:spcAft>
                <a:spcPct val="15000"/>
              </a:spcAft>
              <a:buNone/>
            </a:pPr>
            <a:r>
              <a:rPr lang="en-US" sz="2400" kern="1200" dirty="0">
                <a:solidFill>
                  <a:schemeClr val="tx1"/>
                </a:solidFill>
              </a:rPr>
              <a:t>Senior data expert</a:t>
            </a:r>
          </a:p>
        </p:txBody>
      </p:sp>
      <p:sp>
        <p:nvSpPr>
          <p:cNvPr id="39" name="Freeform: Shape 38">
            <a:extLst>
              <a:ext uri="{FF2B5EF4-FFF2-40B4-BE49-F238E27FC236}">
                <a16:creationId xmlns:a16="http://schemas.microsoft.com/office/drawing/2014/main" id="{4CBDE0FE-148C-EF76-D4E9-BDD3BE45932A}"/>
              </a:ext>
            </a:extLst>
          </p:cNvPr>
          <p:cNvSpPr/>
          <p:nvPr/>
        </p:nvSpPr>
        <p:spPr>
          <a:xfrm>
            <a:off x="13335000" y="1313985"/>
            <a:ext cx="4360774" cy="1594978"/>
          </a:xfrm>
          <a:custGeom>
            <a:avLst/>
            <a:gdLst>
              <a:gd name="connsiteX0" fmla="*/ 0 w 3500158"/>
              <a:gd name="connsiteY0" fmla="*/ 0 h 1594976"/>
              <a:gd name="connsiteX1" fmla="*/ 2702670 w 3500158"/>
              <a:gd name="connsiteY1" fmla="*/ 0 h 1594976"/>
              <a:gd name="connsiteX2" fmla="*/ 3500158 w 3500158"/>
              <a:gd name="connsiteY2" fmla="*/ 797488 h 1594976"/>
              <a:gd name="connsiteX3" fmla="*/ 2702670 w 3500158"/>
              <a:gd name="connsiteY3" fmla="*/ 1594976 h 1594976"/>
              <a:gd name="connsiteX4" fmla="*/ 0 w 3500158"/>
              <a:gd name="connsiteY4" fmla="*/ 1594976 h 1594976"/>
              <a:gd name="connsiteX5" fmla="*/ 0 w 3500158"/>
              <a:gd name="connsiteY5" fmla="*/ 0 h 159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0158" h="1594976">
                <a:moveTo>
                  <a:pt x="3500158" y="1594975"/>
                </a:moveTo>
                <a:lnTo>
                  <a:pt x="797488" y="1594975"/>
                </a:lnTo>
                <a:lnTo>
                  <a:pt x="0" y="797488"/>
                </a:lnTo>
                <a:lnTo>
                  <a:pt x="797488" y="1"/>
                </a:lnTo>
                <a:lnTo>
                  <a:pt x="3500158" y="1"/>
                </a:lnTo>
                <a:lnTo>
                  <a:pt x="3500158" y="1594975"/>
                </a:lnTo>
                <a:close/>
              </a:path>
            </a:pathLst>
          </a:custGeom>
          <a:solidFill>
            <a:srgbClr val="EDCDFF"/>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102084" tIns="99061" rIns="184912" bIns="99060" numCol="1" spcCol="1270" anchor="ctr" anchorCtr="0">
            <a:noAutofit/>
          </a:bodyPr>
          <a:lstStyle/>
          <a:p>
            <a:pPr marL="0" lvl="0" indent="0" algn="ctr" defTabSz="1155700">
              <a:lnSpc>
                <a:spcPct val="90000"/>
              </a:lnSpc>
              <a:spcBef>
                <a:spcPct val="0"/>
              </a:spcBef>
              <a:spcAft>
                <a:spcPct val="35000"/>
              </a:spcAft>
              <a:buNone/>
            </a:pPr>
            <a:r>
              <a:rPr lang="en-US" sz="2800" kern="1200" dirty="0">
                <a:solidFill>
                  <a:schemeClr val="tx1"/>
                </a:solidFill>
              </a:rPr>
              <a:t>Andrew Fleming</a:t>
            </a:r>
          </a:p>
          <a:p>
            <a:pPr marL="228600" lvl="1" indent="-228600" algn="ctr" defTabSz="889000">
              <a:lnSpc>
                <a:spcPct val="90000"/>
              </a:lnSpc>
              <a:spcBef>
                <a:spcPct val="0"/>
              </a:spcBef>
              <a:spcAft>
                <a:spcPct val="15000"/>
              </a:spcAft>
              <a:buNone/>
            </a:pPr>
            <a:r>
              <a:rPr lang="en-US" sz="2400" kern="1200" dirty="0">
                <a:solidFill>
                  <a:schemeClr val="tx1"/>
                </a:solidFill>
              </a:rPr>
              <a:t>Chief Technical Architect</a:t>
            </a:r>
          </a:p>
        </p:txBody>
      </p:sp>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25527"/>
            <a:ext cx="6750815" cy="6635945"/>
          </a:xfrm>
          <a:prstGeom prst="rect">
            <a:avLst/>
          </a:prstGeom>
          <a:solidFill>
            <a:srgbClr val="FFFFFF"/>
          </a:solidFill>
        </p:spPr>
      </p:sp>
      <p:grpSp>
        <p:nvGrpSpPr>
          <p:cNvPr id="16" name="Group 16"/>
          <p:cNvGrpSpPr>
            <a:grpSpLocks noChangeAspect="1"/>
          </p:cNvGrpSpPr>
          <p:nvPr/>
        </p:nvGrpSpPr>
        <p:grpSpPr>
          <a:xfrm>
            <a:off x="11825797" y="1270731"/>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18" name="Group 18"/>
          <p:cNvGrpSpPr>
            <a:grpSpLocks noChangeAspect="1"/>
          </p:cNvGrpSpPr>
          <p:nvPr/>
        </p:nvGrpSpPr>
        <p:grpSpPr>
          <a:xfrm>
            <a:off x="11419219" y="1028700"/>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1" name="Group 21"/>
          <p:cNvGrpSpPr>
            <a:grpSpLocks noChangeAspect="1"/>
          </p:cNvGrpSpPr>
          <p:nvPr/>
        </p:nvGrpSpPr>
        <p:grpSpPr>
          <a:xfrm>
            <a:off x="11825797" y="4221947"/>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6"/>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6" name="Group 26"/>
          <p:cNvGrpSpPr>
            <a:grpSpLocks noChangeAspect="1"/>
          </p:cNvGrpSpPr>
          <p:nvPr/>
        </p:nvGrpSpPr>
        <p:grpSpPr>
          <a:xfrm>
            <a:off x="11825797" y="7173163"/>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8" name="Group 28"/>
          <p:cNvGrpSpPr>
            <a:grpSpLocks noChangeAspect="1"/>
          </p:cNvGrpSpPr>
          <p:nvPr/>
        </p:nvGrpSpPr>
        <p:grpSpPr>
          <a:xfrm>
            <a:off x="11419219" y="6931132"/>
            <a:ext cx="2174041" cy="2165548"/>
            <a:chOff x="0" y="0"/>
            <a:chExt cx="6502400" cy="6477000"/>
          </a:xfrm>
        </p:grpSpPr>
        <p:sp>
          <p:nvSpPr>
            <p:cNvPr id="29" name="Freeform 2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7"/>
              <a:stretch>
                <a:fillRect l="-164266" t="1917" r="-22903" b="-93994"/>
              </a:stretch>
            </a:blipFill>
            <a:ln>
              <a:solidFill>
                <a:srgbClr val="00BAFF"/>
              </a:solidFill>
            </a:ln>
          </p:spPr>
          <p:txBody>
            <a:bodyPr/>
            <a:lstStyle/>
            <a:p>
              <a:endParaRPr lang="en-AU" dirty="0"/>
            </a:p>
          </p:txBody>
        </p:sp>
        <p:sp>
          <p:nvSpPr>
            <p:cNvPr id="30" name="Freeform 3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sp>
        <p:nvSpPr>
          <p:cNvPr id="31" name="TextBox 31"/>
          <p:cNvSpPr txBox="1"/>
          <p:nvPr/>
        </p:nvSpPr>
        <p:spPr>
          <a:xfrm>
            <a:off x="2670508" y="3921560"/>
            <a:ext cx="5612273" cy="2364622"/>
          </a:xfrm>
          <a:prstGeom prst="rect">
            <a:avLst/>
          </a:prstGeom>
        </p:spPr>
        <p:txBody>
          <a:bodyPr lIns="0" tIns="0" rIns="0" bIns="0" rtlCol="0" anchor="t">
            <a:spAutoFit/>
          </a:bodyPr>
          <a:lstStyle/>
          <a:p>
            <a:pPr algn="ctr">
              <a:lnSpc>
                <a:spcPts val="9600"/>
              </a:lnSpc>
            </a:pPr>
            <a:r>
              <a:rPr lang="en-US" sz="7200" spc="-80" dirty="0">
                <a:solidFill>
                  <a:srgbClr val="000000"/>
                </a:solidFill>
                <a:latin typeface="Arial" panose="020B0604020202020204" pitchFamily="34" charset="0"/>
                <a:cs typeface="Arial" panose="020B0604020202020204" pitchFamily="34" charset="0"/>
              </a:rPr>
              <a:t>The Analytics team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Arial" panose="020B0604020202020204" pitchFamily="34" charset="0"/>
                <a:cs typeface="Arial" panose="020B0604020202020204" pitchFamily="34" charset="0"/>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a:solidFill>
                  <a:srgbClr val="FFFFFF"/>
                </a:solidFill>
                <a:latin typeface="Clear Sans Regular Bold"/>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3</a:t>
            </a:r>
          </a:p>
        </p:txBody>
      </p:sp>
      <p:sp>
        <p:nvSpPr>
          <p:cNvPr id="59" name="Rectangle: Diagonal Corners Rounded 58">
            <a:extLst>
              <a:ext uri="{FF2B5EF4-FFF2-40B4-BE49-F238E27FC236}">
                <a16:creationId xmlns:a16="http://schemas.microsoft.com/office/drawing/2014/main" id="{0E01E35D-1E29-EB62-5F9A-E1A9769B3F57}"/>
              </a:ext>
            </a:extLst>
          </p:cNvPr>
          <p:cNvSpPr/>
          <p:nvPr/>
        </p:nvSpPr>
        <p:spPr>
          <a:xfrm>
            <a:off x="3964947" y="1154271"/>
            <a:ext cx="8753475" cy="1355288"/>
          </a:xfrm>
          <a:prstGeom prst="round2DiagRect">
            <a:avLst/>
          </a:prstGeom>
          <a:solidFill>
            <a:srgbClr val="00BAFF">
              <a:alpha val="60000"/>
            </a:srgb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74346" tIns="574346" rIns="574346" bIns="574346" numCol="1" spcCol="1270" anchor="ctr" anchorCtr="0">
            <a:noAutofit/>
          </a:bodyPr>
          <a:lstStyle/>
          <a:p>
            <a:pPr marL="0" lvl="0" indent="0" defTabSz="2889250">
              <a:lnSpc>
                <a:spcPct val="90000"/>
              </a:lnSpc>
              <a:spcBef>
                <a:spcPct val="0"/>
              </a:spcBef>
              <a:spcAft>
                <a:spcPct val="35000"/>
              </a:spcAft>
              <a:buNone/>
            </a:pPr>
            <a:r>
              <a:rPr lang="en-US" sz="2800" b="1" kern="1200" dirty="0"/>
              <a:t>Data understanding </a:t>
            </a:r>
            <a:r>
              <a:rPr lang="en-US" sz="2800" kern="1200" dirty="0"/>
              <a:t>including data model and domain of your business.</a:t>
            </a:r>
          </a:p>
        </p:txBody>
      </p:sp>
      <p:sp>
        <p:nvSpPr>
          <p:cNvPr id="60" name="Rectangle: Diagonal Corners Rounded 59">
            <a:extLst>
              <a:ext uri="{FF2B5EF4-FFF2-40B4-BE49-F238E27FC236}">
                <a16:creationId xmlns:a16="http://schemas.microsoft.com/office/drawing/2014/main" id="{56AB109F-E1AD-104B-A680-F6D890D8496F}"/>
              </a:ext>
            </a:extLst>
          </p:cNvPr>
          <p:cNvSpPr/>
          <p:nvPr/>
        </p:nvSpPr>
        <p:spPr>
          <a:xfrm>
            <a:off x="5970020" y="2777446"/>
            <a:ext cx="8753475" cy="1355288"/>
          </a:xfrm>
          <a:prstGeom prst="round2DiagRect">
            <a:avLst/>
          </a:prstGeom>
          <a:solidFill>
            <a:srgbClr val="00BAFF">
              <a:alpha val="60000"/>
            </a:srgb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74346" tIns="574346" rIns="574346" bIns="574346" numCol="1" spcCol="1270" anchor="ctr" anchorCtr="0">
            <a:noAutofit/>
          </a:bodyPr>
          <a:lstStyle/>
          <a:p>
            <a:pPr marL="0" lvl="0" indent="0" defTabSz="2889250">
              <a:lnSpc>
                <a:spcPct val="90000"/>
              </a:lnSpc>
              <a:spcBef>
                <a:spcPct val="0"/>
              </a:spcBef>
              <a:spcAft>
                <a:spcPct val="35000"/>
              </a:spcAft>
              <a:buNone/>
            </a:pPr>
            <a:r>
              <a:rPr lang="en-US" sz="2800" b="1" kern="1200" dirty="0"/>
              <a:t>Data extraction </a:t>
            </a:r>
            <a:r>
              <a:rPr lang="en-US" sz="2800" kern="1200" dirty="0"/>
              <a:t>by architecting an ideal dataset and extracting it from the relevant data sources.</a:t>
            </a:r>
          </a:p>
        </p:txBody>
      </p:sp>
      <p:sp>
        <p:nvSpPr>
          <p:cNvPr id="61" name="Rectangle: Diagonal Corners Rounded 60">
            <a:extLst>
              <a:ext uri="{FF2B5EF4-FFF2-40B4-BE49-F238E27FC236}">
                <a16:creationId xmlns:a16="http://schemas.microsoft.com/office/drawing/2014/main" id="{5EE079BB-B362-2C2D-B0E5-10253EC11FFB}"/>
              </a:ext>
            </a:extLst>
          </p:cNvPr>
          <p:cNvSpPr/>
          <p:nvPr/>
        </p:nvSpPr>
        <p:spPr>
          <a:xfrm>
            <a:off x="7843900" y="4389534"/>
            <a:ext cx="8753475" cy="1355288"/>
          </a:xfrm>
          <a:prstGeom prst="round2DiagRect">
            <a:avLst/>
          </a:prstGeom>
          <a:solidFill>
            <a:srgbClr val="00BAFF">
              <a:alpha val="60000"/>
            </a:srgb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74346" tIns="574346" rIns="574346" bIns="574346" numCol="1" spcCol="1270" anchor="ctr" anchorCtr="0">
            <a:noAutofit/>
          </a:bodyPr>
          <a:lstStyle/>
          <a:p>
            <a:pPr marL="0" lvl="0" indent="0" defTabSz="2889250">
              <a:lnSpc>
                <a:spcPct val="90000"/>
              </a:lnSpc>
              <a:spcBef>
                <a:spcPct val="0"/>
              </a:spcBef>
              <a:spcAft>
                <a:spcPct val="35000"/>
              </a:spcAft>
              <a:buNone/>
            </a:pPr>
            <a:r>
              <a:rPr lang="en-US" sz="2800" b="1" kern="1200" dirty="0"/>
              <a:t>Process and model </a:t>
            </a:r>
            <a:r>
              <a:rPr lang="en-US" sz="2800" kern="1200" dirty="0"/>
              <a:t>this data into a dataset that can precisely answer the business questions and produce analytics.</a:t>
            </a:r>
          </a:p>
        </p:txBody>
      </p:sp>
      <p:sp>
        <p:nvSpPr>
          <p:cNvPr id="62" name="Rectangle: Diagonal Corners Rounded 61">
            <a:extLst>
              <a:ext uri="{FF2B5EF4-FFF2-40B4-BE49-F238E27FC236}">
                <a16:creationId xmlns:a16="http://schemas.microsoft.com/office/drawing/2014/main" id="{48732963-348E-4CF8-3D6D-616E45063703}"/>
              </a:ext>
            </a:extLst>
          </p:cNvPr>
          <p:cNvSpPr/>
          <p:nvPr/>
        </p:nvSpPr>
        <p:spPr>
          <a:xfrm>
            <a:off x="9525891" y="6001622"/>
            <a:ext cx="8316811" cy="1355288"/>
          </a:xfrm>
          <a:prstGeom prst="round2DiagRect">
            <a:avLst/>
          </a:prstGeom>
          <a:solidFill>
            <a:srgbClr val="00BAFF">
              <a:alpha val="60000"/>
            </a:srgb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74346" tIns="574346" rIns="574346" bIns="574346" numCol="1" spcCol="1270" anchor="ctr" anchorCtr="0">
            <a:noAutofit/>
          </a:bodyPr>
          <a:lstStyle/>
          <a:p>
            <a:pPr marL="0" lvl="0" indent="0" defTabSz="2889250">
              <a:lnSpc>
                <a:spcPct val="90000"/>
              </a:lnSpc>
              <a:spcBef>
                <a:spcPct val="0"/>
              </a:spcBef>
              <a:spcAft>
                <a:spcPct val="35000"/>
              </a:spcAft>
              <a:buNone/>
            </a:pPr>
            <a:r>
              <a:rPr lang="en-US" sz="2800" kern="1200" dirty="0"/>
              <a:t>Uncover </a:t>
            </a:r>
            <a:r>
              <a:rPr lang="en-US" sz="2800" b="1" kern="1200" dirty="0"/>
              <a:t>insights</a:t>
            </a:r>
            <a:r>
              <a:rPr lang="en-US" sz="2800" kern="1200" dirty="0"/>
              <a:t> from this dataset and to produce visualizations to describe the insights.</a:t>
            </a:r>
          </a:p>
        </p:txBody>
      </p:sp>
      <p:sp>
        <p:nvSpPr>
          <p:cNvPr id="63" name="Rectangle: Diagonal Corners Rounded 62">
            <a:extLst>
              <a:ext uri="{FF2B5EF4-FFF2-40B4-BE49-F238E27FC236}">
                <a16:creationId xmlns:a16="http://schemas.microsoft.com/office/drawing/2014/main" id="{B4926061-A712-7C00-6B6A-FC008E9C7CD1}"/>
              </a:ext>
            </a:extLst>
          </p:cNvPr>
          <p:cNvSpPr/>
          <p:nvPr/>
        </p:nvSpPr>
        <p:spPr>
          <a:xfrm>
            <a:off x="11386398" y="7613710"/>
            <a:ext cx="6456305" cy="1355288"/>
          </a:xfrm>
          <a:prstGeom prst="round2DiagRect">
            <a:avLst/>
          </a:prstGeom>
          <a:solidFill>
            <a:srgbClr val="00BAFF">
              <a:alpha val="60000"/>
            </a:srgb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74346" tIns="574346" rIns="574346" bIns="574346" numCol="1" spcCol="1270" anchor="ctr" anchorCtr="0">
            <a:noAutofit/>
          </a:bodyPr>
          <a:lstStyle/>
          <a:p>
            <a:pPr marL="0" lvl="0" indent="0" defTabSz="2889250">
              <a:lnSpc>
                <a:spcPct val="90000"/>
              </a:lnSpc>
              <a:spcBef>
                <a:spcPct val="0"/>
              </a:spcBef>
              <a:spcAft>
                <a:spcPct val="35000"/>
              </a:spcAft>
              <a:buNone/>
            </a:pPr>
            <a:r>
              <a:rPr lang="en-US" sz="2800" kern="1200" dirty="0"/>
              <a:t>Unlock business </a:t>
            </a:r>
            <a:r>
              <a:rPr lang="en-US" sz="2800" b="1" kern="1200" dirty="0"/>
              <a:t>decisions</a:t>
            </a:r>
            <a:r>
              <a:rPr lang="en-US" sz="2800" kern="1200" dirty="0"/>
              <a:t> and make </a:t>
            </a:r>
            <a:r>
              <a:rPr lang="en-US" sz="2800" b="1" kern="1200" dirty="0"/>
              <a:t>recommendations</a:t>
            </a:r>
            <a:r>
              <a:rPr lang="en-US" sz="2800" kern="1200" dirty="0"/>
              <a:t> on next steps.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Arial" panose="020B0604020202020204" pitchFamily="34" charset="0"/>
                <a:cs typeface="Arial" panose="020B0604020202020204" pitchFamily="34" charset="0"/>
              </a:rPr>
              <a:t>Insights</a:t>
            </a:r>
          </a:p>
        </p:txBody>
      </p:sp>
      <p:grpSp>
        <p:nvGrpSpPr>
          <p:cNvPr id="4" name="Group 4"/>
          <p:cNvGrpSpPr/>
          <p:nvPr/>
        </p:nvGrpSpPr>
        <p:grpSpPr>
          <a:xfrm>
            <a:off x="517112" y="7024527"/>
            <a:ext cx="17253775" cy="2017079"/>
            <a:chOff x="0" y="0"/>
            <a:chExt cx="23005033" cy="2689439"/>
          </a:xfrm>
        </p:grpSpPr>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29" name="Group 28">
            <a:extLst>
              <a:ext uri="{FF2B5EF4-FFF2-40B4-BE49-F238E27FC236}">
                <a16:creationId xmlns:a16="http://schemas.microsoft.com/office/drawing/2014/main" id="{E7C04450-662B-FAC0-6D6D-CA5989052CA6}"/>
              </a:ext>
            </a:extLst>
          </p:cNvPr>
          <p:cNvGrpSpPr/>
          <p:nvPr/>
        </p:nvGrpSpPr>
        <p:grpSpPr>
          <a:xfrm>
            <a:off x="1813422" y="2247900"/>
            <a:ext cx="14661156" cy="3657600"/>
            <a:chOff x="1554281" y="2607890"/>
            <a:chExt cx="14661156" cy="4754674"/>
          </a:xfrm>
        </p:grpSpPr>
        <p:grpSp>
          <p:nvGrpSpPr>
            <p:cNvPr id="28" name="Group 27">
              <a:extLst>
                <a:ext uri="{FF2B5EF4-FFF2-40B4-BE49-F238E27FC236}">
                  <a16:creationId xmlns:a16="http://schemas.microsoft.com/office/drawing/2014/main" id="{C75640B9-B184-6597-A419-E4D5E7CF83CF}"/>
                </a:ext>
              </a:extLst>
            </p:cNvPr>
            <p:cNvGrpSpPr/>
            <p:nvPr/>
          </p:nvGrpSpPr>
          <p:grpSpPr>
            <a:xfrm>
              <a:off x="1554281" y="2607890"/>
              <a:ext cx="4117973" cy="4754674"/>
              <a:chOff x="1554281" y="2607890"/>
              <a:chExt cx="4117973" cy="4754674"/>
            </a:xfrm>
          </p:grpSpPr>
          <p:pic>
            <p:nvPicPr>
              <p:cNvPr id="2" name="Picture 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127159" y="6480806"/>
                <a:ext cx="2972219" cy="881758"/>
              </a:xfrm>
              <a:prstGeom prst="rect">
                <a:avLst/>
              </a:prstGeom>
            </p:spPr>
          </p:pic>
          <p:grpSp>
            <p:nvGrpSpPr>
              <p:cNvPr id="23" name="Group 22">
                <a:extLst>
                  <a:ext uri="{FF2B5EF4-FFF2-40B4-BE49-F238E27FC236}">
                    <a16:creationId xmlns:a16="http://schemas.microsoft.com/office/drawing/2014/main" id="{1158C283-FF70-8B10-FAE0-AEAC3C5D79E6}"/>
                  </a:ext>
                </a:extLst>
              </p:cNvPr>
              <p:cNvGrpSpPr/>
              <p:nvPr/>
            </p:nvGrpSpPr>
            <p:grpSpPr>
              <a:xfrm>
                <a:off x="1554281" y="2607890"/>
                <a:ext cx="4117973" cy="3622680"/>
                <a:chOff x="2131382" y="2607890"/>
                <a:chExt cx="4117973" cy="3622680"/>
              </a:xfrm>
            </p:grpSpPr>
            <p:sp>
              <p:nvSpPr>
                <p:cNvPr id="16" name="Freeform: Shape 15">
                  <a:extLst>
                    <a:ext uri="{FF2B5EF4-FFF2-40B4-BE49-F238E27FC236}">
                      <a16:creationId xmlns:a16="http://schemas.microsoft.com/office/drawing/2014/main" id="{91BE18E3-5006-D7BB-FF13-862257B50F8E}"/>
                    </a:ext>
                  </a:extLst>
                </p:cNvPr>
                <p:cNvSpPr/>
                <p:nvPr/>
              </p:nvSpPr>
              <p:spPr>
                <a:xfrm>
                  <a:off x="2131382" y="2607890"/>
                  <a:ext cx="4117973" cy="921600"/>
                </a:xfrm>
                <a:custGeom>
                  <a:avLst/>
                  <a:gdLst>
                    <a:gd name="connsiteX0" fmla="*/ 0 w 4117973"/>
                    <a:gd name="connsiteY0" fmla="*/ 0 h 921600"/>
                    <a:gd name="connsiteX1" fmla="*/ 4117973 w 4117973"/>
                    <a:gd name="connsiteY1" fmla="*/ 0 h 921600"/>
                    <a:gd name="connsiteX2" fmla="*/ 4117973 w 4117973"/>
                    <a:gd name="connsiteY2" fmla="*/ 921600 h 921600"/>
                    <a:gd name="connsiteX3" fmla="*/ 0 w 4117973"/>
                    <a:gd name="connsiteY3" fmla="*/ 921600 h 921600"/>
                    <a:gd name="connsiteX4" fmla="*/ 0 w 4117973"/>
                    <a:gd name="connsiteY4" fmla="*/ 0 h 92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7973" h="921600">
                      <a:moveTo>
                        <a:pt x="0" y="0"/>
                      </a:moveTo>
                      <a:lnTo>
                        <a:pt x="4117973" y="0"/>
                      </a:lnTo>
                      <a:lnTo>
                        <a:pt x="4117973" y="921600"/>
                      </a:lnTo>
                      <a:lnTo>
                        <a:pt x="0" y="921600"/>
                      </a:lnTo>
                      <a:lnTo>
                        <a:pt x="0" y="0"/>
                      </a:lnTo>
                      <a:close/>
                    </a:path>
                  </a:pathLst>
                </a:custGeom>
                <a:solidFill>
                  <a:srgbClr val="A100FF"/>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227584" tIns="130048" rIns="227584" bIns="130048" numCol="1" spcCol="1270" anchor="ctr" anchorCtr="0">
                  <a:noAutofit/>
                </a:bodyPr>
                <a:lstStyle/>
                <a:p>
                  <a:pPr marL="0" lvl="0" indent="0" algn="ctr" defTabSz="1422400">
                    <a:lnSpc>
                      <a:spcPct val="90000"/>
                    </a:lnSpc>
                    <a:spcBef>
                      <a:spcPct val="0"/>
                    </a:spcBef>
                    <a:spcAft>
                      <a:spcPct val="35000"/>
                    </a:spcAft>
                    <a:buNone/>
                  </a:pPr>
                  <a:r>
                    <a:rPr lang="en-US" sz="3200" kern="1200" dirty="0"/>
                    <a:t>U</a:t>
                  </a:r>
                  <a:r>
                    <a:rPr lang="en-US" altLang="zh-CN" sz="3200" kern="1200" dirty="0"/>
                    <a:t>nique </a:t>
                  </a:r>
                  <a:r>
                    <a:rPr lang="en-US" sz="3200" kern="1200" dirty="0"/>
                    <a:t>Categories</a:t>
                  </a:r>
                </a:p>
              </p:txBody>
            </p:sp>
            <p:sp>
              <p:nvSpPr>
                <p:cNvPr id="17" name="Freeform: Shape 16">
                  <a:extLst>
                    <a:ext uri="{FF2B5EF4-FFF2-40B4-BE49-F238E27FC236}">
                      <a16:creationId xmlns:a16="http://schemas.microsoft.com/office/drawing/2014/main" id="{1B4715F8-5CEF-953A-70F1-5B174A16B746}"/>
                    </a:ext>
                  </a:extLst>
                </p:cNvPr>
                <p:cNvSpPr/>
                <p:nvPr/>
              </p:nvSpPr>
              <p:spPr>
                <a:xfrm>
                  <a:off x="2131382" y="3529490"/>
                  <a:ext cx="4117973" cy="2701080"/>
                </a:xfrm>
                <a:custGeom>
                  <a:avLst/>
                  <a:gdLst>
                    <a:gd name="connsiteX0" fmla="*/ 0 w 4117973"/>
                    <a:gd name="connsiteY0" fmla="*/ 0 h 2701080"/>
                    <a:gd name="connsiteX1" fmla="*/ 4117973 w 4117973"/>
                    <a:gd name="connsiteY1" fmla="*/ 0 h 2701080"/>
                    <a:gd name="connsiteX2" fmla="*/ 4117973 w 4117973"/>
                    <a:gd name="connsiteY2" fmla="*/ 2701080 h 2701080"/>
                    <a:gd name="connsiteX3" fmla="*/ 0 w 4117973"/>
                    <a:gd name="connsiteY3" fmla="*/ 2701080 h 2701080"/>
                    <a:gd name="connsiteX4" fmla="*/ 0 w 4117973"/>
                    <a:gd name="connsiteY4" fmla="*/ 0 h 2701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7973" h="2701080">
                      <a:moveTo>
                        <a:pt x="0" y="0"/>
                      </a:moveTo>
                      <a:lnTo>
                        <a:pt x="4117973" y="0"/>
                      </a:lnTo>
                      <a:lnTo>
                        <a:pt x="4117973" y="2701080"/>
                      </a:lnTo>
                      <a:lnTo>
                        <a:pt x="0" y="2701080"/>
                      </a:lnTo>
                      <a:lnTo>
                        <a:pt x="0" y="0"/>
                      </a:lnTo>
                      <a:close/>
                    </a:path>
                  </a:pathLst>
                </a:custGeom>
                <a:solidFill>
                  <a:srgbClr val="EDCDFF">
                    <a:alpha val="90000"/>
                  </a:srgbClr>
                </a:solidFill>
                <a:ln>
                  <a:noFill/>
                </a:ln>
              </p:spPr>
              <p:style>
                <a:lnRef idx="2">
                  <a:scrgbClr r="0" g="0" b="0"/>
                </a:lnRef>
                <a:fillRef idx="1">
                  <a:scrgbClr r="0" g="0" b="0"/>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70688" tIns="170688" rIns="227584" bIns="256032" numCol="1" spcCol="1270" anchor="t" anchorCtr="0">
                  <a:noAutofit/>
                </a:bodyPr>
                <a:lstStyle/>
                <a:p>
                  <a:pPr marL="285750" lvl="1" indent="-285750" algn="l" defTabSz="1422400">
                    <a:lnSpc>
                      <a:spcPct val="90000"/>
                    </a:lnSpc>
                    <a:spcBef>
                      <a:spcPct val="0"/>
                    </a:spcBef>
                    <a:spcAft>
                      <a:spcPct val="15000"/>
                    </a:spcAft>
                    <a:buChar char="•"/>
                  </a:pPr>
                  <a:r>
                    <a:rPr lang="en-US" sz="2800" kern="1200" dirty="0"/>
                    <a:t>Total of 16 unique categories of posts </a:t>
                  </a:r>
                </a:p>
              </p:txBody>
            </p:sp>
          </p:grpSp>
        </p:grpSp>
        <p:grpSp>
          <p:nvGrpSpPr>
            <p:cNvPr id="27" name="Group 26">
              <a:extLst>
                <a:ext uri="{FF2B5EF4-FFF2-40B4-BE49-F238E27FC236}">
                  <a16:creationId xmlns:a16="http://schemas.microsoft.com/office/drawing/2014/main" id="{6FD1BC61-2F02-1260-EB05-3260BA96531D}"/>
                </a:ext>
              </a:extLst>
            </p:cNvPr>
            <p:cNvGrpSpPr/>
            <p:nvPr/>
          </p:nvGrpSpPr>
          <p:grpSpPr>
            <a:xfrm>
              <a:off x="6825873" y="2607890"/>
              <a:ext cx="4117973" cy="4754177"/>
              <a:chOff x="6699305" y="2607890"/>
              <a:chExt cx="4117973" cy="4754177"/>
            </a:xfrm>
          </p:grpSpPr>
          <p:pic>
            <p:nvPicPr>
              <p:cNvPr id="12" name="Picture 1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7272183" y="6480309"/>
                <a:ext cx="2972219" cy="881758"/>
              </a:xfrm>
              <a:prstGeom prst="rect">
                <a:avLst/>
              </a:prstGeom>
            </p:spPr>
          </p:pic>
          <p:grpSp>
            <p:nvGrpSpPr>
              <p:cNvPr id="24" name="Group 23">
                <a:extLst>
                  <a:ext uri="{FF2B5EF4-FFF2-40B4-BE49-F238E27FC236}">
                    <a16:creationId xmlns:a16="http://schemas.microsoft.com/office/drawing/2014/main" id="{98CBC076-5833-9D98-80C3-65830B0B1739}"/>
                  </a:ext>
                </a:extLst>
              </p:cNvPr>
              <p:cNvGrpSpPr/>
              <p:nvPr/>
            </p:nvGrpSpPr>
            <p:grpSpPr>
              <a:xfrm>
                <a:off x="6699305" y="2607890"/>
                <a:ext cx="4117973" cy="3622680"/>
                <a:chOff x="6825872" y="2607890"/>
                <a:chExt cx="4117973" cy="3622680"/>
              </a:xfrm>
            </p:grpSpPr>
            <p:sp>
              <p:nvSpPr>
                <p:cNvPr id="18" name="Freeform: Shape 17">
                  <a:extLst>
                    <a:ext uri="{FF2B5EF4-FFF2-40B4-BE49-F238E27FC236}">
                      <a16:creationId xmlns:a16="http://schemas.microsoft.com/office/drawing/2014/main" id="{B84A4686-CA6F-DEA6-1ADD-50DFAFABD769}"/>
                    </a:ext>
                  </a:extLst>
                </p:cNvPr>
                <p:cNvSpPr/>
                <p:nvPr/>
              </p:nvSpPr>
              <p:spPr>
                <a:xfrm>
                  <a:off x="6825872" y="2607890"/>
                  <a:ext cx="4117973" cy="921600"/>
                </a:xfrm>
                <a:custGeom>
                  <a:avLst/>
                  <a:gdLst>
                    <a:gd name="connsiteX0" fmla="*/ 0 w 4117973"/>
                    <a:gd name="connsiteY0" fmla="*/ 0 h 921600"/>
                    <a:gd name="connsiteX1" fmla="*/ 4117973 w 4117973"/>
                    <a:gd name="connsiteY1" fmla="*/ 0 h 921600"/>
                    <a:gd name="connsiteX2" fmla="*/ 4117973 w 4117973"/>
                    <a:gd name="connsiteY2" fmla="*/ 921600 h 921600"/>
                    <a:gd name="connsiteX3" fmla="*/ 0 w 4117973"/>
                    <a:gd name="connsiteY3" fmla="*/ 921600 h 921600"/>
                    <a:gd name="connsiteX4" fmla="*/ 0 w 4117973"/>
                    <a:gd name="connsiteY4" fmla="*/ 0 h 92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7973" h="921600">
                      <a:moveTo>
                        <a:pt x="0" y="0"/>
                      </a:moveTo>
                      <a:lnTo>
                        <a:pt x="4117973" y="0"/>
                      </a:lnTo>
                      <a:lnTo>
                        <a:pt x="4117973" y="921600"/>
                      </a:lnTo>
                      <a:lnTo>
                        <a:pt x="0" y="921600"/>
                      </a:lnTo>
                      <a:lnTo>
                        <a:pt x="0" y="0"/>
                      </a:lnTo>
                      <a:close/>
                    </a:path>
                  </a:pathLst>
                </a:custGeom>
                <a:solidFill>
                  <a:srgbClr val="A100FF"/>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227584" tIns="130048" rIns="227584" bIns="130048" numCol="1" spcCol="1270" anchor="ctr" anchorCtr="0">
                  <a:noAutofit/>
                </a:bodyPr>
                <a:lstStyle/>
                <a:p>
                  <a:pPr marL="0" lvl="0" indent="0" algn="ctr" defTabSz="1422400">
                    <a:lnSpc>
                      <a:spcPct val="90000"/>
                    </a:lnSpc>
                    <a:spcBef>
                      <a:spcPct val="0"/>
                    </a:spcBef>
                    <a:spcAft>
                      <a:spcPct val="35000"/>
                    </a:spcAft>
                    <a:buNone/>
                  </a:pPr>
                  <a:r>
                    <a:rPr lang="en-US" sz="3200" kern="1200" dirty="0"/>
                    <a:t>Most Posted Category</a:t>
                  </a:r>
                </a:p>
              </p:txBody>
            </p:sp>
            <p:sp>
              <p:nvSpPr>
                <p:cNvPr id="19" name="Freeform: Shape 18">
                  <a:extLst>
                    <a:ext uri="{FF2B5EF4-FFF2-40B4-BE49-F238E27FC236}">
                      <a16:creationId xmlns:a16="http://schemas.microsoft.com/office/drawing/2014/main" id="{FD385A7E-E12A-E3A6-F2EE-512720D5D47F}"/>
                    </a:ext>
                  </a:extLst>
                </p:cNvPr>
                <p:cNvSpPr/>
                <p:nvPr/>
              </p:nvSpPr>
              <p:spPr>
                <a:xfrm>
                  <a:off x="6825872" y="3529490"/>
                  <a:ext cx="4117973" cy="2701080"/>
                </a:xfrm>
                <a:custGeom>
                  <a:avLst/>
                  <a:gdLst>
                    <a:gd name="connsiteX0" fmla="*/ 0 w 4117973"/>
                    <a:gd name="connsiteY0" fmla="*/ 0 h 2701080"/>
                    <a:gd name="connsiteX1" fmla="*/ 4117973 w 4117973"/>
                    <a:gd name="connsiteY1" fmla="*/ 0 h 2701080"/>
                    <a:gd name="connsiteX2" fmla="*/ 4117973 w 4117973"/>
                    <a:gd name="connsiteY2" fmla="*/ 2701080 h 2701080"/>
                    <a:gd name="connsiteX3" fmla="*/ 0 w 4117973"/>
                    <a:gd name="connsiteY3" fmla="*/ 2701080 h 2701080"/>
                    <a:gd name="connsiteX4" fmla="*/ 0 w 4117973"/>
                    <a:gd name="connsiteY4" fmla="*/ 0 h 2701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7973" h="2701080">
                      <a:moveTo>
                        <a:pt x="0" y="0"/>
                      </a:moveTo>
                      <a:lnTo>
                        <a:pt x="4117973" y="0"/>
                      </a:lnTo>
                      <a:lnTo>
                        <a:pt x="4117973" y="2701080"/>
                      </a:lnTo>
                      <a:lnTo>
                        <a:pt x="0" y="2701080"/>
                      </a:lnTo>
                      <a:lnTo>
                        <a:pt x="0" y="0"/>
                      </a:lnTo>
                      <a:close/>
                    </a:path>
                  </a:pathLst>
                </a:custGeom>
                <a:solidFill>
                  <a:srgbClr val="EDCDFF">
                    <a:alpha val="90000"/>
                  </a:srgbClr>
                </a:solidFill>
                <a:ln>
                  <a:noFill/>
                </a:ln>
              </p:spPr>
              <p:style>
                <a:lnRef idx="2">
                  <a:scrgbClr r="0" g="0" b="0"/>
                </a:lnRef>
                <a:fillRef idx="1">
                  <a:scrgbClr r="0" g="0" b="0"/>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70688" tIns="170688" rIns="227584" bIns="256032" numCol="1" spcCol="1270" anchor="t" anchorCtr="0">
                  <a:noAutofit/>
                </a:bodyPr>
                <a:lstStyle/>
                <a:p>
                  <a:pPr marL="285750" lvl="1" indent="-285750" algn="l" defTabSz="1422400">
                    <a:lnSpc>
                      <a:spcPct val="90000"/>
                    </a:lnSpc>
                    <a:spcBef>
                      <a:spcPct val="0"/>
                    </a:spcBef>
                    <a:spcAft>
                      <a:spcPct val="15000"/>
                    </a:spcAft>
                    <a:buChar char="•"/>
                  </a:pPr>
                  <a:r>
                    <a:rPr lang="en-US" sz="2800" kern="1200" dirty="0"/>
                    <a:t>There was 1738 posts from just the Animals category alone</a:t>
                  </a:r>
                </a:p>
              </p:txBody>
            </p:sp>
          </p:grpSp>
        </p:grpSp>
        <p:grpSp>
          <p:nvGrpSpPr>
            <p:cNvPr id="26" name="Group 25">
              <a:extLst>
                <a:ext uri="{FF2B5EF4-FFF2-40B4-BE49-F238E27FC236}">
                  <a16:creationId xmlns:a16="http://schemas.microsoft.com/office/drawing/2014/main" id="{FE062EE4-F65E-CBA8-C154-BE93759BD182}"/>
                </a:ext>
              </a:extLst>
            </p:cNvPr>
            <p:cNvGrpSpPr/>
            <p:nvPr/>
          </p:nvGrpSpPr>
          <p:grpSpPr>
            <a:xfrm>
              <a:off x="12097464" y="2607890"/>
              <a:ext cx="4117973" cy="4754177"/>
              <a:chOff x="12097464" y="2607890"/>
              <a:chExt cx="4117973" cy="4754177"/>
            </a:xfrm>
          </p:grpSpPr>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2670342" y="6480309"/>
                <a:ext cx="2972219" cy="881758"/>
              </a:xfrm>
              <a:prstGeom prst="rect">
                <a:avLst/>
              </a:prstGeom>
            </p:spPr>
          </p:pic>
          <p:grpSp>
            <p:nvGrpSpPr>
              <p:cNvPr id="25" name="Group 24">
                <a:extLst>
                  <a:ext uri="{FF2B5EF4-FFF2-40B4-BE49-F238E27FC236}">
                    <a16:creationId xmlns:a16="http://schemas.microsoft.com/office/drawing/2014/main" id="{5ACDD1D7-42A4-324E-5834-066DAC574C7A}"/>
                  </a:ext>
                </a:extLst>
              </p:cNvPr>
              <p:cNvGrpSpPr/>
              <p:nvPr/>
            </p:nvGrpSpPr>
            <p:grpSpPr>
              <a:xfrm>
                <a:off x="12097464" y="2607890"/>
                <a:ext cx="4117973" cy="3622680"/>
                <a:chOff x="11520362" y="2607890"/>
                <a:chExt cx="4117973" cy="3622680"/>
              </a:xfrm>
            </p:grpSpPr>
            <p:sp>
              <p:nvSpPr>
                <p:cNvPr id="20" name="Freeform: Shape 19">
                  <a:extLst>
                    <a:ext uri="{FF2B5EF4-FFF2-40B4-BE49-F238E27FC236}">
                      <a16:creationId xmlns:a16="http://schemas.microsoft.com/office/drawing/2014/main" id="{ADB04215-0F39-5ED4-E9A9-6296C694771C}"/>
                    </a:ext>
                  </a:extLst>
                </p:cNvPr>
                <p:cNvSpPr/>
                <p:nvPr/>
              </p:nvSpPr>
              <p:spPr>
                <a:xfrm>
                  <a:off x="11520362" y="2607890"/>
                  <a:ext cx="4117973" cy="921600"/>
                </a:xfrm>
                <a:custGeom>
                  <a:avLst/>
                  <a:gdLst>
                    <a:gd name="connsiteX0" fmla="*/ 0 w 4117973"/>
                    <a:gd name="connsiteY0" fmla="*/ 0 h 921600"/>
                    <a:gd name="connsiteX1" fmla="*/ 4117973 w 4117973"/>
                    <a:gd name="connsiteY1" fmla="*/ 0 h 921600"/>
                    <a:gd name="connsiteX2" fmla="*/ 4117973 w 4117973"/>
                    <a:gd name="connsiteY2" fmla="*/ 921600 h 921600"/>
                    <a:gd name="connsiteX3" fmla="*/ 0 w 4117973"/>
                    <a:gd name="connsiteY3" fmla="*/ 921600 h 921600"/>
                    <a:gd name="connsiteX4" fmla="*/ 0 w 4117973"/>
                    <a:gd name="connsiteY4" fmla="*/ 0 h 92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7973" h="921600">
                      <a:moveTo>
                        <a:pt x="0" y="0"/>
                      </a:moveTo>
                      <a:lnTo>
                        <a:pt x="4117973" y="0"/>
                      </a:lnTo>
                      <a:lnTo>
                        <a:pt x="4117973" y="921600"/>
                      </a:lnTo>
                      <a:lnTo>
                        <a:pt x="0" y="921600"/>
                      </a:lnTo>
                      <a:lnTo>
                        <a:pt x="0" y="0"/>
                      </a:lnTo>
                      <a:close/>
                    </a:path>
                  </a:pathLst>
                </a:custGeom>
                <a:solidFill>
                  <a:srgbClr val="A100FF"/>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227584" tIns="130048" rIns="227584" bIns="130048" numCol="1" spcCol="1270" anchor="ctr" anchorCtr="0">
                  <a:noAutofit/>
                </a:bodyPr>
                <a:lstStyle/>
                <a:p>
                  <a:pPr marL="0" lvl="0" indent="0" algn="ctr" defTabSz="1422400">
                    <a:lnSpc>
                      <a:spcPct val="90000"/>
                    </a:lnSpc>
                    <a:spcBef>
                      <a:spcPct val="0"/>
                    </a:spcBef>
                    <a:spcAft>
                      <a:spcPct val="35000"/>
                    </a:spcAft>
                    <a:buNone/>
                  </a:pPr>
                  <a:r>
                    <a:rPr lang="en-US" sz="3200" kern="1200" dirty="0"/>
                    <a:t>Most Posted Month</a:t>
                  </a:r>
                </a:p>
              </p:txBody>
            </p:sp>
            <p:sp>
              <p:nvSpPr>
                <p:cNvPr id="21" name="Freeform: Shape 20">
                  <a:extLst>
                    <a:ext uri="{FF2B5EF4-FFF2-40B4-BE49-F238E27FC236}">
                      <a16:creationId xmlns:a16="http://schemas.microsoft.com/office/drawing/2014/main" id="{6DE2371B-C129-ADFC-AFC0-ECF91A74EE9A}"/>
                    </a:ext>
                  </a:extLst>
                </p:cNvPr>
                <p:cNvSpPr/>
                <p:nvPr/>
              </p:nvSpPr>
              <p:spPr>
                <a:xfrm>
                  <a:off x="11520362" y="3529490"/>
                  <a:ext cx="4117973" cy="2701080"/>
                </a:xfrm>
                <a:custGeom>
                  <a:avLst/>
                  <a:gdLst>
                    <a:gd name="connsiteX0" fmla="*/ 0 w 4117973"/>
                    <a:gd name="connsiteY0" fmla="*/ 0 h 2701080"/>
                    <a:gd name="connsiteX1" fmla="*/ 4117973 w 4117973"/>
                    <a:gd name="connsiteY1" fmla="*/ 0 h 2701080"/>
                    <a:gd name="connsiteX2" fmla="*/ 4117973 w 4117973"/>
                    <a:gd name="connsiteY2" fmla="*/ 2701080 h 2701080"/>
                    <a:gd name="connsiteX3" fmla="*/ 0 w 4117973"/>
                    <a:gd name="connsiteY3" fmla="*/ 2701080 h 2701080"/>
                    <a:gd name="connsiteX4" fmla="*/ 0 w 4117973"/>
                    <a:gd name="connsiteY4" fmla="*/ 0 h 2701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7973" h="2701080">
                      <a:moveTo>
                        <a:pt x="0" y="0"/>
                      </a:moveTo>
                      <a:lnTo>
                        <a:pt x="4117973" y="0"/>
                      </a:lnTo>
                      <a:lnTo>
                        <a:pt x="4117973" y="2701080"/>
                      </a:lnTo>
                      <a:lnTo>
                        <a:pt x="0" y="2701080"/>
                      </a:lnTo>
                      <a:lnTo>
                        <a:pt x="0" y="0"/>
                      </a:lnTo>
                      <a:close/>
                    </a:path>
                  </a:pathLst>
                </a:custGeom>
                <a:solidFill>
                  <a:srgbClr val="EDCDFF">
                    <a:alpha val="90000"/>
                  </a:srgbClr>
                </a:solidFill>
                <a:ln>
                  <a:noFill/>
                </a:ln>
              </p:spPr>
              <p:style>
                <a:lnRef idx="2">
                  <a:scrgbClr r="0" g="0" b="0"/>
                </a:lnRef>
                <a:fillRef idx="1">
                  <a:scrgbClr r="0" g="0" b="0"/>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70688" tIns="170688" rIns="227584" bIns="256032" numCol="1" spcCol="1270" anchor="t" anchorCtr="0">
                  <a:noAutofit/>
                </a:bodyPr>
                <a:lstStyle/>
                <a:p>
                  <a:pPr marL="285750" lvl="1" indent="-285750" algn="l" defTabSz="1422400">
                    <a:lnSpc>
                      <a:spcPct val="90000"/>
                    </a:lnSpc>
                    <a:spcBef>
                      <a:spcPct val="0"/>
                    </a:spcBef>
                    <a:spcAft>
                      <a:spcPct val="15000"/>
                    </a:spcAft>
                    <a:buChar char="•"/>
                  </a:pPr>
                  <a:r>
                    <a:rPr lang="en-US" sz="2800" kern="1200" dirty="0"/>
                    <a:t>The most common month for users to post within was December to January due to holiday season</a:t>
                  </a:r>
                </a:p>
              </p:txBody>
            </p:sp>
          </p:grpSp>
        </p:grpSp>
      </p:grpSp>
      <p:pic>
        <p:nvPicPr>
          <p:cNvPr id="31" name="Picture 30" descr="Chart, histogram&#10;&#10;Description automatically generated">
            <a:extLst>
              <a:ext uri="{FF2B5EF4-FFF2-40B4-BE49-F238E27FC236}">
                <a16:creationId xmlns:a16="http://schemas.microsoft.com/office/drawing/2014/main" id="{A3215E87-E5DE-7F20-A7BA-C95E77522C4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78649" y="6171848"/>
            <a:ext cx="6930702" cy="373450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870653"/>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1" y="-1243407"/>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sp>
        <p:nvSpPr>
          <p:cNvPr id="35" name="TextBox 34">
            <a:extLst>
              <a:ext uri="{FF2B5EF4-FFF2-40B4-BE49-F238E27FC236}">
                <a16:creationId xmlns:a16="http://schemas.microsoft.com/office/drawing/2014/main" id="{8CFFA209-A846-4D64-A9D7-E54A0662DE96}"/>
              </a:ext>
            </a:extLst>
          </p:cNvPr>
          <p:cNvSpPr txBox="1"/>
          <p:nvPr/>
        </p:nvSpPr>
        <p:spPr>
          <a:xfrm>
            <a:off x="2824654" y="1043086"/>
            <a:ext cx="15084872" cy="2062103"/>
          </a:xfrm>
          <a:prstGeom prst="rect">
            <a:avLst/>
          </a:prstGeom>
          <a:noFill/>
        </p:spPr>
        <p:txBody>
          <a:bodyPr wrap="square" rtlCol="0">
            <a:spAutoFit/>
          </a:bodyPr>
          <a:lstStyle/>
          <a:p>
            <a:r>
              <a:rPr lang="en-US" sz="3200" b="1" dirty="0"/>
              <a:t>The top 5 most popular categories are:</a:t>
            </a:r>
          </a:p>
          <a:p>
            <a:r>
              <a:rPr lang="en-US" sz="3200" b="1" i="0" kern="1200" dirty="0">
                <a:solidFill>
                  <a:schemeClr val="dk1"/>
                </a:solidFill>
                <a:effectLst/>
                <a:latin typeface="+mn-lt"/>
                <a:ea typeface="+mn-ea"/>
                <a:cs typeface="+mn-cs"/>
              </a:rPr>
              <a:t>Animals, Science, Healthy Eating, Technology, and Food.</a:t>
            </a:r>
          </a:p>
          <a:p>
            <a:endParaRPr lang="en-US" sz="3200" dirty="0">
              <a:solidFill>
                <a:schemeClr val="dk1"/>
              </a:solidFill>
            </a:endParaRPr>
          </a:p>
          <a:p>
            <a:r>
              <a:rPr lang="en-US" sz="3200" dirty="0">
                <a:solidFill>
                  <a:schemeClr val="dk1"/>
                </a:solidFill>
              </a:rPr>
              <a:t>The Animals category alone has 68624 aggregated popularity and 1738 posts.</a:t>
            </a:r>
            <a:endParaRPr lang="en-US" sz="3200" dirty="0"/>
          </a:p>
        </p:txBody>
      </p:sp>
      <p:pic>
        <p:nvPicPr>
          <p:cNvPr id="50" name="Picture 49" descr="Chart, pie chart&#10;&#10;Description automatically generated">
            <a:extLst>
              <a:ext uri="{FF2B5EF4-FFF2-40B4-BE49-F238E27FC236}">
                <a16:creationId xmlns:a16="http://schemas.microsoft.com/office/drawing/2014/main" id="{B9A0D313-83CD-D947-7A72-3A6A55E22DC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45593" y="6452080"/>
            <a:ext cx="3873016" cy="3834920"/>
          </a:xfrm>
          <a:prstGeom prst="rect">
            <a:avLst/>
          </a:prstGeom>
        </p:spPr>
      </p:pic>
      <p:pic>
        <p:nvPicPr>
          <p:cNvPr id="51" name="Picture 50" descr="Chart, pie chart&#10;&#10;Description automatically generated">
            <a:extLst>
              <a:ext uri="{FF2B5EF4-FFF2-40B4-BE49-F238E27FC236}">
                <a16:creationId xmlns:a16="http://schemas.microsoft.com/office/drawing/2014/main" id="{77C09859-46C0-DF51-A2AA-120C2AAC371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316907" y="6442809"/>
            <a:ext cx="3631746" cy="3834920"/>
          </a:xfrm>
          <a:prstGeom prst="rect">
            <a:avLst/>
          </a:prstGeom>
        </p:spPr>
      </p:pic>
      <p:graphicFrame>
        <p:nvGraphicFramePr>
          <p:cNvPr id="52" name="Diagram 51">
            <a:extLst>
              <a:ext uri="{FF2B5EF4-FFF2-40B4-BE49-F238E27FC236}">
                <a16:creationId xmlns:a16="http://schemas.microsoft.com/office/drawing/2014/main" id="{AD0C0EDF-03A1-E049-0FCE-858CC6B10F53}"/>
              </a:ext>
            </a:extLst>
          </p:cNvPr>
          <p:cNvGraphicFramePr/>
          <p:nvPr>
            <p:extLst>
              <p:ext uri="{D42A27DB-BD31-4B8C-83A1-F6EECF244321}">
                <p14:modId xmlns:p14="http://schemas.microsoft.com/office/powerpoint/2010/main" val="154911157"/>
              </p:ext>
            </p:extLst>
          </p:nvPr>
        </p:nvGraphicFramePr>
        <p:xfrm>
          <a:off x="2824654" y="3106095"/>
          <a:ext cx="15084872" cy="313796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59" name="Diagram 58">
            <a:extLst>
              <a:ext uri="{FF2B5EF4-FFF2-40B4-BE49-F238E27FC236}">
                <a16:creationId xmlns:a16="http://schemas.microsoft.com/office/drawing/2014/main" id="{26930C4F-3D9F-56C5-C9CA-9E8AD1DEDB57}"/>
              </a:ext>
            </a:extLst>
          </p:cNvPr>
          <p:cNvGraphicFramePr/>
          <p:nvPr>
            <p:extLst>
              <p:ext uri="{D42A27DB-BD31-4B8C-83A1-F6EECF244321}">
                <p14:modId xmlns:p14="http://schemas.microsoft.com/office/powerpoint/2010/main" val="3468407574"/>
              </p:ext>
            </p:extLst>
          </p:nvPr>
        </p:nvGraphicFramePr>
        <p:xfrm>
          <a:off x="11415549" y="6244055"/>
          <a:ext cx="6493977" cy="3417667"/>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30" name="Picture 29" descr="Chart, bar chart&#10;&#10;Description automatically generated">
            <a:extLst>
              <a:ext uri="{FF2B5EF4-FFF2-40B4-BE49-F238E27FC236}">
                <a16:creationId xmlns:a16="http://schemas.microsoft.com/office/drawing/2014/main" id="{382AD54E-62AB-3C7C-F164-230C7686460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87033" y="1663546"/>
            <a:ext cx="8537458" cy="4357518"/>
          </a:xfrm>
          <a:prstGeom prst="rect">
            <a:avLst/>
          </a:prstGeom>
        </p:spPr>
      </p:pic>
      <p:sp>
        <p:nvSpPr>
          <p:cNvPr id="34" name="Rectangle 33">
            <a:extLst>
              <a:ext uri="{FF2B5EF4-FFF2-40B4-BE49-F238E27FC236}">
                <a16:creationId xmlns:a16="http://schemas.microsoft.com/office/drawing/2014/main" id="{2099EB85-2141-06DD-6F80-6CBFC43AE401}"/>
              </a:ext>
            </a:extLst>
          </p:cNvPr>
          <p:cNvSpPr/>
          <p:nvPr/>
        </p:nvSpPr>
        <p:spPr>
          <a:xfrm>
            <a:off x="4709761" y="6875835"/>
            <a:ext cx="10614615" cy="2017080"/>
          </a:xfrm>
          <a:prstGeom prst="rect">
            <a:avLst/>
          </a:prstGeom>
          <a:ln>
            <a:noFill/>
          </a:ln>
        </p:spPr>
      </p:sp>
      <p:sp>
        <p:nvSpPr>
          <p:cNvPr id="35" name="Straight Connector 34">
            <a:extLst>
              <a:ext uri="{FF2B5EF4-FFF2-40B4-BE49-F238E27FC236}">
                <a16:creationId xmlns:a16="http://schemas.microsoft.com/office/drawing/2014/main" id="{73257C6B-B10D-F472-7F08-D9A2DED6501A}"/>
              </a:ext>
            </a:extLst>
          </p:cNvPr>
          <p:cNvSpPr/>
          <p:nvPr/>
        </p:nvSpPr>
        <p:spPr>
          <a:xfrm>
            <a:off x="4709761" y="6875835"/>
            <a:ext cx="10614615" cy="0"/>
          </a:xfrm>
          <a:prstGeom prst="line">
            <a:avLst/>
          </a:prstGeom>
          <a:ln>
            <a:solidFill>
              <a:srgbClr val="A100FF"/>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6" name="Freeform: Shape 35">
            <a:extLst>
              <a:ext uri="{FF2B5EF4-FFF2-40B4-BE49-F238E27FC236}">
                <a16:creationId xmlns:a16="http://schemas.microsoft.com/office/drawing/2014/main" id="{99D0AC9E-53A8-5ACF-F623-C6BDF42D9080}"/>
              </a:ext>
            </a:extLst>
          </p:cNvPr>
          <p:cNvSpPr/>
          <p:nvPr/>
        </p:nvSpPr>
        <p:spPr>
          <a:xfrm>
            <a:off x="3962401" y="6814611"/>
            <a:ext cx="2870284" cy="2017080"/>
          </a:xfrm>
          <a:custGeom>
            <a:avLst/>
            <a:gdLst>
              <a:gd name="connsiteX0" fmla="*/ 0 w 2122923"/>
              <a:gd name="connsiteY0" fmla="*/ 0 h 2017080"/>
              <a:gd name="connsiteX1" fmla="*/ 2122923 w 2122923"/>
              <a:gd name="connsiteY1" fmla="*/ 0 h 2017080"/>
              <a:gd name="connsiteX2" fmla="*/ 2122923 w 2122923"/>
              <a:gd name="connsiteY2" fmla="*/ 2017080 h 2017080"/>
              <a:gd name="connsiteX3" fmla="*/ 0 w 2122923"/>
              <a:gd name="connsiteY3" fmla="*/ 2017080 h 2017080"/>
              <a:gd name="connsiteX4" fmla="*/ 0 w 2122923"/>
              <a:gd name="connsiteY4" fmla="*/ 0 h 2017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2923" h="2017080">
                <a:moveTo>
                  <a:pt x="0" y="0"/>
                </a:moveTo>
                <a:lnTo>
                  <a:pt x="2122923" y="0"/>
                </a:lnTo>
                <a:lnTo>
                  <a:pt x="2122923" y="2017080"/>
                </a:lnTo>
                <a:lnTo>
                  <a:pt x="0" y="2017080"/>
                </a:lnTo>
                <a:lnTo>
                  <a:pt x="0" y="0"/>
                </a:lnTo>
                <a:close/>
              </a:path>
            </a:pathLst>
          </a:custGeom>
          <a:solidFill>
            <a:srgbClr val="A100FF"/>
          </a:solidFill>
          <a:ln>
            <a:noFill/>
          </a:ln>
        </p:spPr>
        <p:style>
          <a:lnRef idx="0">
            <a:scrgbClr r="0" g="0" b="0"/>
          </a:lnRef>
          <a:fillRef idx="0">
            <a:scrgbClr r="0" g="0" b="0"/>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79070" tIns="179070" rIns="179070" bIns="179070" numCol="1" spcCol="1270" anchor="t" anchorCtr="0">
            <a:noAutofit/>
          </a:bodyPr>
          <a:lstStyle/>
          <a:p>
            <a:pPr marL="0" lvl="0" indent="0" algn="l" defTabSz="2089150">
              <a:lnSpc>
                <a:spcPct val="90000"/>
              </a:lnSpc>
              <a:spcBef>
                <a:spcPct val="0"/>
              </a:spcBef>
              <a:spcAft>
                <a:spcPct val="35000"/>
              </a:spcAft>
              <a:buNone/>
            </a:pPr>
            <a:r>
              <a:rPr lang="en-US" sz="4700" kern="1200" dirty="0">
                <a:solidFill>
                  <a:schemeClr val="bg1"/>
                </a:solidFill>
              </a:rPr>
              <a:t>Greedy Effect</a:t>
            </a:r>
          </a:p>
        </p:txBody>
      </p:sp>
      <p:sp>
        <p:nvSpPr>
          <p:cNvPr id="37" name="Freeform: Shape 36">
            <a:extLst>
              <a:ext uri="{FF2B5EF4-FFF2-40B4-BE49-F238E27FC236}">
                <a16:creationId xmlns:a16="http://schemas.microsoft.com/office/drawing/2014/main" id="{C14F0FB0-776B-2D24-A812-C3A1EC54F55E}"/>
              </a:ext>
            </a:extLst>
          </p:cNvPr>
          <p:cNvSpPr/>
          <p:nvPr/>
        </p:nvSpPr>
        <p:spPr>
          <a:xfrm>
            <a:off x="6991903" y="6967430"/>
            <a:ext cx="8332472" cy="1831918"/>
          </a:xfrm>
          <a:custGeom>
            <a:avLst/>
            <a:gdLst>
              <a:gd name="connsiteX0" fmla="*/ 0 w 8332472"/>
              <a:gd name="connsiteY0" fmla="*/ 0 h 1831918"/>
              <a:gd name="connsiteX1" fmla="*/ 8332472 w 8332472"/>
              <a:gd name="connsiteY1" fmla="*/ 0 h 1831918"/>
              <a:gd name="connsiteX2" fmla="*/ 8332472 w 8332472"/>
              <a:gd name="connsiteY2" fmla="*/ 1831918 h 1831918"/>
              <a:gd name="connsiteX3" fmla="*/ 0 w 8332472"/>
              <a:gd name="connsiteY3" fmla="*/ 1831918 h 1831918"/>
              <a:gd name="connsiteX4" fmla="*/ 0 w 8332472"/>
              <a:gd name="connsiteY4" fmla="*/ 0 h 1831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32472" h="1831918">
                <a:moveTo>
                  <a:pt x="0" y="0"/>
                </a:moveTo>
                <a:lnTo>
                  <a:pt x="8332472" y="0"/>
                </a:lnTo>
                <a:lnTo>
                  <a:pt x="8332472" y="1831918"/>
                </a:lnTo>
                <a:lnTo>
                  <a:pt x="0" y="183191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56210" tIns="156210" rIns="156210" bIns="156210" numCol="1" spcCol="1270" anchor="t" anchorCtr="0">
            <a:noAutofit/>
          </a:bodyPr>
          <a:lstStyle/>
          <a:p>
            <a:pPr marL="0" lvl="0" indent="0" algn="l" defTabSz="1822450">
              <a:lnSpc>
                <a:spcPct val="90000"/>
              </a:lnSpc>
              <a:spcBef>
                <a:spcPct val="0"/>
              </a:spcBef>
              <a:spcAft>
                <a:spcPct val="35000"/>
              </a:spcAft>
              <a:buNone/>
            </a:pPr>
            <a:r>
              <a:rPr lang="en-US" sz="4100" kern="1200" dirty="0"/>
              <a:t>The popular ones gets more popular while the less popular ones die down</a:t>
            </a:r>
          </a:p>
        </p:txBody>
      </p:sp>
      <p:sp>
        <p:nvSpPr>
          <p:cNvPr id="38" name="Straight Connector 37">
            <a:extLst>
              <a:ext uri="{FF2B5EF4-FFF2-40B4-BE49-F238E27FC236}">
                <a16:creationId xmlns:a16="http://schemas.microsoft.com/office/drawing/2014/main" id="{711AABE0-E2FD-147E-415F-B1A653CA5659}"/>
              </a:ext>
            </a:extLst>
          </p:cNvPr>
          <p:cNvSpPr/>
          <p:nvPr/>
        </p:nvSpPr>
        <p:spPr>
          <a:xfrm>
            <a:off x="6832684" y="8799349"/>
            <a:ext cx="8491692" cy="0"/>
          </a:xfrm>
          <a:prstGeom prst="line">
            <a:avLst/>
          </a:prstGeom>
          <a:ln>
            <a:solidFill>
              <a:srgbClr val="A100FF"/>
            </a:solid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aphicFrame>
        <p:nvGraphicFramePr>
          <p:cNvPr id="32" name="Diagram 31">
            <a:extLst>
              <a:ext uri="{FF2B5EF4-FFF2-40B4-BE49-F238E27FC236}">
                <a16:creationId xmlns:a16="http://schemas.microsoft.com/office/drawing/2014/main" id="{6FAFD3A9-5CF6-B14F-54D4-4DF9A5CDA641}"/>
              </a:ext>
            </a:extLst>
          </p:cNvPr>
          <p:cNvGraphicFramePr/>
          <p:nvPr>
            <p:extLst>
              <p:ext uri="{D42A27DB-BD31-4B8C-83A1-F6EECF244321}">
                <p14:modId xmlns:p14="http://schemas.microsoft.com/office/powerpoint/2010/main" val="3652039073"/>
              </p:ext>
            </p:extLst>
          </p:nvPr>
        </p:nvGraphicFramePr>
        <p:xfrm>
          <a:off x="11696246" y="1897125"/>
          <a:ext cx="5941137" cy="38903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453851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1846</Words>
  <Application>Microsoft Office PowerPoint</Application>
  <PresentationFormat>Custom</PresentationFormat>
  <Paragraphs>169</Paragraphs>
  <Slides>11</Slides>
  <Notes>11</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Clear Sans Regular Bold</vt:lpstr>
      <vt:lpstr>Arial</vt:lpstr>
      <vt:lpstr>Calibri</vt:lpstr>
      <vt:lpstr>Graphik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Zhiheng Emma Wang</cp:lastModifiedBy>
  <cp:revision>17</cp:revision>
  <dcterms:created xsi:type="dcterms:W3CDTF">2006-08-16T00:00:00Z</dcterms:created>
  <dcterms:modified xsi:type="dcterms:W3CDTF">2022-06-22T15:36:48Z</dcterms:modified>
  <dc:identifier>DAEhDyfaYKE</dc:identifier>
</cp:coreProperties>
</file>

<file path=docProps/thumbnail.jpeg>
</file>